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DM Sans Bold" charset="1" panose="00000000000000000000"/>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DM Serif Display" charset="1" panose="00000000000000000000"/>
      <p:regular r:id="rId27"/>
    </p:embeddedFont>
    <p:embeddedFont>
      <p:font typeface="Montserrat"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57.jpeg" Type="http://schemas.openxmlformats.org/officeDocument/2006/relationships/image"/><Relationship Id="rId8" Target="../media/VAGJDJyirbU.mp4" Type="http://schemas.openxmlformats.org/officeDocument/2006/relationships/video"/><Relationship Id="rId9" Target="../media/VAGJDJyirbU.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939568" y="-3820836"/>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48521" y="5463041"/>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077665" y="8338225"/>
            <a:ext cx="1840150" cy="1840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435527" y="5143500"/>
            <a:ext cx="1253611" cy="12536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617627" y="1754306"/>
            <a:ext cx="920075" cy="92007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10800000">
            <a:off x="10779165" y="8793275"/>
            <a:ext cx="3593446" cy="1796723"/>
          </a:xfrm>
          <a:custGeom>
            <a:avLst/>
            <a:gdLst/>
            <a:ahLst/>
            <a:cxnLst/>
            <a:rect r="r" b="b" t="t" l="l"/>
            <a:pathLst>
              <a:path h="1796723" w="3593446">
                <a:moveTo>
                  <a:pt x="0" y="0"/>
                </a:moveTo>
                <a:lnTo>
                  <a:pt x="3593446" y="0"/>
                </a:lnTo>
                <a:lnTo>
                  <a:pt x="3593446" y="1796723"/>
                </a:lnTo>
                <a:lnTo>
                  <a:pt x="0" y="1796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1994053" y="7894913"/>
            <a:ext cx="1796723" cy="3593446"/>
          </a:xfrm>
          <a:custGeom>
            <a:avLst/>
            <a:gdLst/>
            <a:ahLst/>
            <a:cxnLst/>
            <a:rect r="r" b="b" t="t" l="l"/>
            <a:pathLst>
              <a:path h="3593446" w="1796723">
                <a:moveTo>
                  <a:pt x="0" y="0"/>
                </a:moveTo>
                <a:lnTo>
                  <a:pt x="1796723" y="0"/>
                </a:lnTo>
                <a:lnTo>
                  <a:pt x="1796723" y="3593447"/>
                </a:lnTo>
                <a:lnTo>
                  <a:pt x="0" y="3593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true" rot="-5400000">
            <a:off x="15347413" y="-2504047"/>
            <a:ext cx="3823773" cy="7647547"/>
          </a:xfrm>
          <a:custGeom>
            <a:avLst/>
            <a:gdLst/>
            <a:ahLst/>
            <a:cxnLst/>
            <a:rect r="r" b="b" t="t" l="l"/>
            <a:pathLst>
              <a:path h="7647547" w="3823773">
                <a:moveTo>
                  <a:pt x="3823774" y="7647547"/>
                </a:moveTo>
                <a:lnTo>
                  <a:pt x="0" y="7647547"/>
                </a:lnTo>
                <a:lnTo>
                  <a:pt x="0" y="0"/>
                </a:lnTo>
                <a:lnTo>
                  <a:pt x="3823774" y="0"/>
                </a:lnTo>
                <a:lnTo>
                  <a:pt x="3823774" y="764754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true" flipV="false" rot="0">
            <a:off x="163807" y="8247459"/>
            <a:ext cx="1922810" cy="1922810"/>
          </a:xfrm>
          <a:custGeom>
            <a:avLst/>
            <a:gdLst/>
            <a:ahLst/>
            <a:cxnLst/>
            <a:rect r="r" b="b" t="t" l="l"/>
            <a:pathLst>
              <a:path h="1922810" w="1922810">
                <a:moveTo>
                  <a:pt x="1922810" y="0"/>
                </a:moveTo>
                <a:lnTo>
                  <a:pt x="0" y="0"/>
                </a:lnTo>
                <a:lnTo>
                  <a:pt x="0" y="1922811"/>
                </a:lnTo>
                <a:lnTo>
                  <a:pt x="1922810" y="1922811"/>
                </a:lnTo>
                <a:lnTo>
                  <a:pt x="192281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885431" y="618971"/>
            <a:ext cx="1025811" cy="1034289"/>
          </a:xfrm>
          <a:custGeom>
            <a:avLst/>
            <a:gdLst/>
            <a:ahLst/>
            <a:cxnLst/>
            <a:rect r="r" b="b" t="t" l="l"/>
            <a:pathLst>
              <a:path h="1034289" w="1025811">
                <a:moveTo>
                  <a:pt x="0" y="0"/>
                </a:moveTo>
                <a:lnTo>
                  <a:pt x="1025811" y="0"/>
                </a:lnTo>
                <a:lnTo>
                  <a:pt x="1025811" y="1034289"/>
                </a:lnTo>
                <a:lnTo>
                  <a:pt x="0" y="1034289"/>
                </a:lnTo>
                <a:lnTo>
                  <a:pt x="0" y="0"/>
                </a:lnTo>
                <a:close/>
              </a:path>
            </a:pathLst>
          </a:custGeom>
          <a:blipFill>
            <a:blip r:embed="rId10"/>
            <a:stretch>
              <a:fillRect l="0" t="0" r="0" b="0"/>
            </a:stretch>
          </a:blipFill>
        </p:spPr>
      </p:sp>
      <p:sp>
        <p:nvSpPr>
          <p:cNvPr name="TextBox 22" id="22"/>
          <p:cNvSpPr txBox="true"/>
          <p:nvPr/>
        </p:nvSpPr>
        <p:spPr>
          <a:xfrm rot="0">
            <a:off x="530347" y="2842213"/>
            <a:ext cx="12362067" cy="1597572"/>
          </a:xfrm>
          <a:prstGeom prst="rect">
            <a:avLst/>
          </a:prstGeom>
        </p:spPr>
        <p:txBody>
          <a:bodyPr anchor="t" rtlCol="false" tIns="0" lIns="0" bIns="0" rIns="0">
            <a:spAutoFit/>
          </a:bodyPr>
          <a:lstStyle/>
          <a:p>
            <a:pPr algn="l">
              <a:lnSpc>
                <a:spcPts val="13126"/>
              </a:lnSpc>
            </a:pPr>
            <a:r>
              <a:rPr lang="en-US" sz="9375">
                <a:solidFill>
                  <a:srgbClr val="C20909"/>
                </a:solidFill>
                <a:latin typeface="DM Sans Bold"/>
              </a:rPr>
              <a:t>Executive&amp;Technical </a:t>
            </a:r>
          </a:p>
        </p:txBody>
      </p:sp>
      <p:sp>
        <p:nvSpPr>
          <p:cNvPr name="TextBox 23" id="23"/>
          <p:cNvSpPr txBox="true"/>
          <p:nvPr/>
        </p:nvSpPr>
        <p:spPr>
          <a:xfrm rot="0">
            <a:off x="1391740" y="3538441"/>
            <a:ext cx="9606000" cy="3808507"/>
          </a:xfrm>
          <a:prstGeom prst="rect">
            <a:avLst/>
          </a:prstGeom>
        </p:spPr>
        <p:txBody>
          <a:bodyPr anchor="t" rtlCol="false" tIns="0" lIns="0" bIns="0" rIns="0">
            <a:spAutoFit/>
          </a:bodyPr>
          <a:lstStyle/>
          <a:p>
            <a:pPr algn="l">
              <a:lnSpc>
                <a:spcPts val="31117"/>
              </a:lnSpc>
            </a:pPr>
            <a:r>
              <a:rPr lang="en-US" sz="22226">
                <a:solidFill>
                  <a:srgbClr val="000000"/>
                </a:solidFill>
                <a:latin typeface="DM Sans Bold"/>
              </a:rPr>
              <a:t>Report</a:t>
            </a:r>
          </a:p>
        </p:txBody>
      </p:sp>
      <p:sp>
        <p:nvSpPr>
          <p:cNvPr name="TextBox 24" id="24"/>
          <p:cNvSpPr txBox="true"/>
          <p:nvPr/>
        </p:nvSpPr>
        <p:spPr>
          <a:xfrm rot="0">
            <a:off x="2072315" y="7426503"/>
            <a:ext cx="9219728" cy="2124075"/>
          </a:xfrm>
          <a:prstGeom prst="rect">
            <a:avLst/>
          </a:prstGeom>
        </p:spPr>
        <p:txBody>
          <a:bodyPr anchor="t" rtlCol="false" tIns="0" lIns="0" bIns="0" rIns="0">
            <a:spAutoFit/>
          </a:bodyPr>
          <a:lstStyle/>
          <a:p>
            <a:pPr algn="just">
              <a:lnSpc>
                <a:spcPts val="4200"/>
              </a:lnSpc>
            </a:pPr>
            <a:r>
              <a:rPr lang="en-US" sz="3000">
                <a:solidFill>
                  <a:srgbClr val="000000"/>
                </a:solidFill>
                <a:latin typeface="Open Sauce"/>
              </a:rPr>
              <a:t>Resultado del estudio efectuado sobre el Hotel Echaurren S.L sobre vulnerabilidades encontradas en su sistemas de seguridad e información.</a:t>
            </a:r>
          </a:p>
        </p:txBody>
      </p:sp>
      <p:sp>
        <p:nvSpPr>
          <p:cNvPr name="TextBox 25" id="25"/>
          <p:cNvSpPr txBox="true"/>
          <p:nvPr/>
        </p:nvSpPr>
        <p:spPr>
          <a:xfrm rot="0">
            <a:off x="1398337" y="2262788"/>
            <a:ext cx="1991585" cy="750875"/>
          </a:xfrm>
          <a:prstGeom prst="rect">
            <a:avLst/>
          </a:prstGeom>
        </p:spPr>
        <p:txBody>
          <a:bodyPr anchor="t" rtlCol="false" tIns="0" lIns="0" bIns="0" rIns="0">
            <a:spAutoFit/>
          </a:bodyPr>
          <a:lstStyle/>
          <a:p>
            <a:pPr algn="l">
              <a:lnSpc>
                <a:spcPts val="6110"/>
              </a:lnSpc>
            </a:pPr>
            <a:r>
              <a:rPr lang="en-US" sz="4364">
                <a:solidFill>
                  <a:srgbClr val="000000"/>
                </a:solidFill>
                <a:latin typeface="Open Sauce Bold"/>
              </a:rPr>
              <a:t>2024</a:t>
            </a:r>
          </a:p>
        </p:txBody>
      </p:sp>
      <p:sp>
        <p:nvSpPr>
          <p:cNvPr name="TextBox 26" id="26"/>
          <p:cNvSpPr txBox="true"/>
          <p:nvPr/>
        </p:nvSpPr>
        <p:spPr>
          <a:xfrm rot="0">
            <a:off x="1945652" y="807135"/>
            <a:ext cx="10630235" cy="621455"/>
          </a:xfrm>
          <a:prstGeom prst="rect">
            <a:avLst/>
          </a:prstGeom>
        </p:spPr>
        <p:txBody>
          <a:bodyPr anchor="t" rtlCol="false" tIns="0" lIns="0" bIns="0" rIns="0">
            <a:spAutoFit/>
          </a:bodyPr>
          <a:lstStyle/>
          <a:p>
            <a:pPr algn="l">
              <a:lnSpc>
                <a:spcPts val="5121"/>
              </a:lnSpc>
            </a:pPr>
            <a:r>
              <a:rPr lang="en-US" sz="3658">
                <a:solidFill>
                  <a:srgbClr val="000000"/>
                </a:solidFill>
                <a:latin typeface="DM Sans Bold"/>
              </a:rPr>
              <a:t>THE BRIDGE | DIGITAL TALENT ACECELERATOR</a:t>
            </a:r>
          </a:p>
        </p:txBody>
      </p:sp>
      <p:sp>
        <p:nvSpPr>
          <p:cNvPr name="Freeform 27" id="27"/>
          <p:cNvSpPr/>
          <p:nvPr/>
        </p:nvSpPr>
        <p:spPr>
          <a:xfrm flipH="false" flipV="false" rot="0">
            <a:off x="919841" y="911446"/>
            <a:ext cx="1025811" cy="1034289"/>
          </a:xfrm>
          <a:custGeom>
            <a:avLst/>
            <a:gdLst/>
            <a:ahLst/>
            <a:cxnLst/>
            <a:rect r="r" b="b" t="t" l="l"/>
            <a:pathLst>
              <a:path h="1034289" w="1025811">
                <a:moveTo>
                  <a:pt x="0" y="0"/>
                </a:moveTo>
                <a:lnTo>
                  <a:pt x="1025811" y="0"/>
                </a:lnTo>
                <a:lnTo>
                  <a:pt x="1025811" y="1034289"/>
                </a:lnTo>
                <a:lnTo>
                  <a:pt x="0" y="1034289"/>
                </a:lnTo>
                <a:lnTo>
                  <a:pt x="0" y="0"/>
                </a:lnTo>
                <a:close/>
              </a:path>
            </a:pathLst>
          </a:custGeom>
          <a:blipFill>
            <a:blip r:embed="rId10"/>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8536804"/>
            <a:ext cx="1604891" cy="1604891"/>
          </a:xfrm>
          <a:custGeom>
            <a:avLst/>
            <a:gdLst/>
            <a:ahLst/>
            <a:cxnLst/>
            <a:rect r="r" b="b" t="t" l="l"/>
            <a:pathLst>
              <a:path h="1604891" w="1604891">
                <a:moveTo>
                  <a:pt x="1604891" y="0"/>
                </a:moveTo>
                <a:lnTo>
                  <a:pt x="0" y="0"/>
                </a:lnTo>
                <a:lnTo>
                  <a:pt x="0" y="1604891"/>
                </a:lnTo>
                <a:lnTo>
                  <a:pt x="1604891" y="1604891"/>
                </a:lnTo>
                <a:lnTo>
                  <a:pt x="16048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356548" y="8941141"/>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354166" y="2246378"/>
            <a:ext cx="9320136" cy="7161508"/>
          </a:xfrm>
          <a:custGeom>
            <a:avLst/>
            <a:gdLst/>
            <a:ahLst/>
            <a:cxnLst/>
            <a:rect r="r" b="b" t="t" l="l"/>
            <a:pathLst>
              <a:path h="7161508" w="9320136">
                <a:moveTo>
                  <a:pt x="0" y="0"/>
                </a:moveTo>
                <a:lnTo>
                  <a:pt x="9320136" y="0"/>
                </a:lnTo>
                <a:lnTo>
                  <a:pt x="9320136" y="7161508"/>
                </a:lnTo>
                <a:lnTo>
                  <a:pt x="0" y="7161508"/>
                </a:lnTo>
                <a:lnTo>
                  <a:pt x="0" y="0"/>
                </a:lnTo>
                <a:close/>
              </a:path>
            </a:pathLst>
          </a:custGeom>
          <a:blipFill>
            <a:blip r:embed="rId8"/>
            <a:stretch>
              <a:fillRect l="-18697" t="-2292" r="-17248" b="-8393"/>
            </a:stretch>
          </a:blipFill>
        </p:spPr>
      </p:sp>
      <p:sp>
        <p:nvSpPr>
          <p:cNvPr name="TextBox 18" id="18"/>
          <p:cNvSpPr txBox="true"/>
          <p:nvPr/>
        </p:nvSpPr>
        <p:spPr>
          <a:xfrm rot="0">
            <a:off x="1360273" y="3048764"/>
            <a:ext cx="5731309" cy="2853933"/>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Herramienta de código abierto utilizada para realizar análisis de seguridad, investigaciones de amenazas, y recopilación de información sobre objetivos específicos, pudiendo extraer datos de una amplia variedad de fuentes</a:t>
            </a:r>
          </a:p>
        </p:txBody>
      </p:sp>
      <p:sp>
        <p:nvSpPr>
          <p:cNvPr name="TextBox 19" id="19"/>
          <p:cNvSpPr txBox="true"/>
          <p:nvPr/>
        </p:nvSpPr>
        <p:spPr>
          <a:xfrm rot="0">
            <a:off x="1319443" y="5994756"/>
            <a:ext cx="5812968" cy="286385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AL iniciar la búsqueda por el dominio objeto del presente informe, se ha conseguido información de dominios web y correos electrónicos personales, que posteriormente con otra herramienta se corroboran que son reales.</a:t>
            </a:r>
          </a:p>
        </p:txBody>
      </p:sp>
      <p:sp>
        <p:nvSpPr>
          <p:cNvPr name="TextBox 20" id="20"/>
          <p:cNvSpPr txBox="true"/>
          <p:nvPr/>
        </p:nvSpPr>
        <p:spPr>
          <a:xfrm rot="0">
            <a:off x="1768698" y="2332103"/>
            <a:ext cx="4444337"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SPIDERFOOT</a:t>
            </a:r>
          </a:p>
        </p:txBody>
      </p:sp>
      <p:sp>
        <p:nvSpPr>
          <p:cNvPr name="TextBox 21" id="21"/>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367495"/>
            <a:ext cx="774199" cy="774199"/>
          </a:xfrm>
          <a:custGeom>
            <a:avLst/>
            <a:gdLst/>
            <a:ahLst/>
            <a:cxnLst/>
            <a:rect r="r" b="b" t="t" l="l"/>
            <a:pathLst>
              <a:path h="774199" w="774199">
                <a:moveTo>
                  <a:pt x="774199" y="0"/>
                </a:moveTo>
                <a:lnTo>
                  <a:pt x="0" y="0"/>
                </a:lnTo>
                <a:lnTo>
                  <a:pt x="0" y="774200"/>
                </a:lnTo>
                <a:lnTo>
                  <a:pt x="774199" y="774200"/>
                </a:lnTo>
                <a:lnTo>
                  <a:pt x="7741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227861" y="2428758"/>
            <a:ext cx="10523487" cy="6938738"/>
          </a:xfrm>
          <a:custGeom>
            <a:avLst/>
            <a:gdLst/>
            <a:ahLst/>
            <a:cxnLst/>
            <a:rect r="r" b="b" t="t" l="l"/>
            <a:pathLst>
              <a:path h="6938738" w="10523487">
                <a:moveTo>
                  <a:pt x="0" y="0"/>
                </a:moveTo>
                <a:lnTo>
                  <a:pt x="10523487" y="0"/>
                </a:lnTo>
                <a:lnTo>
                  <a:pt x="10523487" y="6938737"/>
                </a:lnTo>
                <a:lnTo>
                  <a:pt x="0" y="6938737"/>
                </a:lnTo>
                <a:lnTo>
                  <a:pt x="0" y="0"/>
                </a:lnTo>
                <a:close/>
              </a:path>
            </a:pathLst>
          </a:custGeom>
          <a:blipFill>
            <a:blip r:embed="rId8"/>
            <a:stretch>
              <a:fillRect l="-10035" t="-13362" r="-11202" b="-6000"/>
            </a:stretch>
          </a:blipFill>
        </p:spPr>
      </p:sp>
      <p:sp>
        <p:nvSpPr>
          <p:cNvPr name="TextBox 18" id="18"/>
          <p:cNvSpPr txBox="true"/>
          <p:nvPr/>
        </p:nvSpPr>
        <p:spPr>
          <a:xfrm rot="0">
            <a:off x="715719" y="3048764"/>
            <a:ext cx="5967661" cy="3263508"/>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Es una herramienta informática  en linea, que tiene una base de datos de los hashes de contraseñas que han sido comprometidas en brechas de seguridad y filtraciones de datos, siendo muy útil para el personal de ciberseguridad para poder cerrar posibles vectores de ataque.</a:t>
            </a:r>
          </a:p>
        </p:txBody>
      </p:sp>
      <p:sp>
        <p:nvSpPr>
          <p:cNvPr name="TextBox 19" id="19"/>
          <p:cNvSpPr txBox="true"/>
          <p:nvPr/>
        </p:nvSpPr>
        <p:spPr>
          <a:xfrm rot="0">
            <a:off x="767223" y="6407522"/>
            <a:ext cx="5916157" cy="3273425"/>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En el informe ejecutivo ya se expusieron imágenes extraídas de esta herramienta que señalaba un pobre protección de datos confidenciales tipo PII, sin olvidar los posibles actores maliciosos que con estos datos pudieran acceder al sistema.</a:t>
            </a:r>
          </a:p>
        </p:txBody>
      </p:sp>
      <p:sp>
        <p:nvSpPr>
          <p:cNvPr name="TextBox 20" id="20"/>
          <p:cNvSpPr txBox="true"/>
          <p:nvPr/>
        </p:nvSpPr>
        <p:spPr>
          <a:xfrm rot="0">
            <a:off x="715719" y="2332103"/>
            <a:ext cx="5888138"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DESHASHED.COM</a:t>
            </a:r>
          </a:p>
        </p:txBody>
      </p:sp>
      <p:sp>
        <p:nvSpPr>
          <p:cNvPr name="TextBox 21" id="21"/>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8908138"/>
            <a:ext cx="1233556" cy="1233556"/>
          </a:xfrm>
          <a:custGeom>
            <a:avLst/>
            <a:gdLst/>
            <a:ahLst/>
            <a:cxnLst/>
            <a:rect r="r" b="b" t="t" l="l"/>
            <a:pathLst>
              <a:path h="1233556" w="1233556">
                <a:moveTo>
                  <a:pt x="1233556" y="0"/>
                </a:moveTo>
                <a:lnTo>
                  <a:pt x="0" y="0"/>
                </a:lnTo>
                <a:lnTo>
                  <a:pt x="0" y="1233557"/>
                </a:lnTo>
                <a:lnTo>
                  <a:pt x="1233556" y="1233557"/>
                </a:lnTo>
                <a:lnTo>
                  <a:pt x="12335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942170" y="2133677"/>
            <a:ext cx="4726281" cy="7258412"/>
          </a:xfrm>
          <a:custGeom>
            <a:avLst/>
            <a:gdLst/>
            <a:ahLst/>
            <a:cxnLst/>
            <a:rect r="r" b="b" t="t" l="l"/>
            <a:pathLst>
              <a:path h="7258412" w="4726281">
                <a:moveTo>
                  <a:pt x="0" y="0"/>
                </a:moveTo>
                <a:lnTo>
                  <a:pt x="4726282" y="0"/>
                </a:lnTo>
                <a:lnTo>
                  <a:pt x="4726282" y="7258412"/>
                </a:lnTo>
                <a:lnTo>
                  <a:pt x="0" y="7258412"/>
                </a:lnTo>
                <a:lnTo>
                  <a:pt x="0" y="0"/>
                </a:lnTo>
                <a:close/>
              </a:path>
            </a:pathLst>
          </a:custGeom>
          <a:blipFill>
            <a:blip r:embed="rId8"/>
            <a:stretch>
              <a:fillRect l="0" t="-2723" r="-14239" b="-2723"/>
            </a:stretch>
          </a:blipFill>
        </p:spPr>
      </p:sp>
      <p:sp>
        <p:nvSpPr>
          <p:cNvPr name="Freeform 18" id="18"/>
          <p:cNvSpPr/>
          <p:nvPr/>
        </p:nvSpPr>
        <p:spPr>
          <a:xfrm flipH="false" flipV="false" rot="0">
            <a:off x="13473107" y="2127229"/>
            <a:ext cx="3698832" cy="7240266"/>
          </a:xfrm>
          <a:custGeom>
            <a:avLst/>
            <a:gdLst/>
            <a:ahLst/>
            <a:cxnLst/>
            <a:rect r="r" b="b" t="t" l="l"/>
            <a:pathLst>
              <a:path h="7240266" w="3698832">
                <a:moveTo>
                  <a:pt x="0" y="0"/>
                </a:moveTo>
                <a:lnTo>
                  <a:pt x="3698832" y="0"/>
                </a:lnTo>
                <a:lnTo>
                  <a:pt x="3698832" y="7240266"/>
                </a:lnTo>
                <a:lnTo>
                  <a:pt x="0" y="7240266"/>
                </a:lnTo>
                <a:lnTo>
                  <a:pt x="0" y="0"/>
                </a:lnTo>
                <a:close/>
              </a:path>
            </a:pathLst>
          </a:custGeom>
          <a:blipFill>
            <a:blip r:embed="rId9"/>
            <a:stretch>
              <a:fillRect l="0" t="0" r="0" b="0"/>
            </a:stretch>
          </a:blipFill>
        </p:spPr>
      </p:sp>
      <p:sp>
        <p:nvSpPr>
          <p:cNvPr name="TextBox 19" id="19"/>
          <p:cNvSpPr txBox="true"/>
          <p:nvPr/>
        </p:nvSpPr>
        <p:spPr>
          <a:xfrm rot="0">
            <a:off x="1345859" y="3822403"/>
            <a:ext cx="5967661" cy="3673083"/>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Hunter.io es una herramienta en línea que se utiliza para buscar correos electrónicos de personas o empresas a partir de nombres, apellidos, empresas o dominios,  verificar la autenticidad de los correos electrónicos encontrados y busqueda en en redes sociales como LinkedIn, Twitter, Facebook, etc</a:t>
            </a:r>
          </a:p>
        </p:txBody>
      </p:sp>
      <p:sp>
        <p:nvSpPr>
          <p:cNvPr name="TextBox 20" id="20"/>
          <p:cNvSpPr txBox="true"/>
          <p:nvPr/>
        </p:nvSpPr>
        <p:spPr>
          <a:xfrm rot="0">
            <a:off x="1397363" y="7605845"/>
            <a:ext cx="5916157" cy="204470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Se ha podido verificar la autenticidad de ciertos correos con una fiabilidad de algunos de hasta el 89%, además de proporcionar servicios que usa la web del objetivo.</a:t>
            </a:r>
          </a:p>
        </p:txBody>
      </p:sp>
      <p:sp>
        <p:nvSpPr>
          <p:cNvPr name="TextBox 21" id="21"/>
          <p:cNvSpPr txBox="true"/>
          <p:nvPr/>
        </p:nvSpPr>
        <p:spPr>
          <a:xfrm rot="0">
            <a:off x="2294800" y="2658067"/>
            <a:ext cx="4444337"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HUNTER.IO</a:t>
            </a:r>
          </a:p>
        </p:txBody>
      </p:sp>
      <p:sp>
        <p:nvSpPr>
          <p:cNvPr name="TextBox 22" id="22"/>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516841"/>
            <a:ext cx="634319" cy="6343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6592530" y="423227"/>
            <a:ext cx="995274" cy="9952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5400000">
            <a:off x="7548246" y="-1264459"/>
            <a:ext cx="1275034" cy="2556460"/>
          </a:xfrm>
          <a:custGeom>
            <a:avLst/>
            <a:gdLst/>
            <a:ahLst/>
            <a:cxnLst/>
            <a:rect r="r" b="b" t="t" l="l"/>
            <a:pathLst>
              <a:path h="2556460" w="1275034">
                <a:moveTo>
                  <a:pt x="0" y="0"/>
                </a:moveTo>
                <a:lnTo>
                  <a:pt x="1275035" y="0"/>
                </a:lnTo>
                <a:lnTo>
                  <a:pt x="1275035" y="2556460"/>
                </a:lnTo>
                <a:lnTo>
                  <a:pt x="0" y="2556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79690" y="2199070"/>
            <a:ext cx="5568607" cy="6756273"/>
          </a:xfrm>
          <a:custGeom>
            <a:avLst/>
            <a:gdLst/>
            <a:ahLst/>
            <a:cxnLst/>
            <a:rect r="r" b="b" t="t" l="l"/>
            <a:pathLst>
              <a:path h="6756273" w="5568607">
                <a:moveTo>
                  <a:pt x="0" y="0"/>
                </a:moveTo>
                <a:lnTo>
                  <a:pt x="5568607" y="0"/>
                </a:lnTo>
                <a:lnTo>
                  <a:pt x="5568607" y="6756272"/>
                </a:lnTo>
                <a:lnTo>
                  <a:pt x="0" y="6756272"/>
                </a:lnTo>
                <a:lnTo>
                  <a:pt x="0" y="0"/>
                </a:lnTo>
                <a:close/>
              </a:path>
            </a:pathLst>
          </a:custGeom>
          <a:blipFill>
            <a:blip r:embed="rId6"/>
            <a:stretch>
              <a:fillRect l="-8495" t="-12183" r="-30359" b="-8254"/>
            </a:stretch>
          </a:blipFill>
        </p:spPr>
      </p:sp>
      <p:sp>
        <p:nvSpPr>
          <p:cNvPr name="Freeform 17" id="17"/>
          <p:cNvSpPr/>
          <p:nvPr/>
        </p:nvSpPr>
        <p:spPr>
          <a:xfrm flipH="false" flipV="false" rot="0">
            <a:off x="12399845" y="2199070"/>
            <a:ext cx="5863846" cy="6756273"/>
          </a:xfrm>
          <a:custGeom>
            <a:avLst/>
            <a:gdLst/>
            <a:ahLst/>
            <a:cxnLst/>
            <a:rect r="r" b="b" t="t" l="l"/>
            <a:pathLst>
              <a:path h="6756273" w="5863846">
                <a:moveTo>
                  <a:pt x="0" y="0"/>
                </a:moveTo>
                <a:lnTo>
                  <a:pt x="5863845" y="0"/>
                </a:lnTo>
                <a:lnTo>
                  <a:pt x="5863845" y="6756272"/>
                </a:lnTo>
                <a:lnTo>
                  <a:pt x="0" y="6756272"/>
                </a:lnTo>
                <a:lnTo>
                  <a:pt x="0" y="0"/>
                </a:lnTo>
                <a:close/>
              </a:path>
            </a:pathLst>
          </a:custGeom>
          <a:blipFill>
            <a:blip r:embed="rId7"/>
            <a:stretch>
              <a:fillRect l="-18054" t="-10218" r="-21840" b="-12334"/>
            </a:stretch>
          </a:blipFill>
        </p:spPr>
      </p:sp>
      <p:sp>
        <p:nvSpPr>
          <p:cNvPr name="TextBox 18" id="18"/>
          <p:cNvSpPr txBox="true"/>
          <p:nvPr/>
        </p:nvSpPr>
        <p:spPr>
          <a:xfrm rot="0">
            <a:off x="550907" y="2590738"/>
            <a:ext cx="5967661" cy="4082658"/>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Herramienta de análisis de tecnologías web, y se usa para Identificar tecnologías web, para análisis de seguridad, ayudando a identificar posibles vulnerabilidades de seguridad en un sitio web al detectar versiones desactualizadas de software o tecnologías, siendo usado con estos fines por auditorias de seguridad</a:t>
            </a:r>
          </a:p>
        </p:txBody>
      </p:sp>
      <p:sp>
        <p:nvSpPr>
          <p:cNvPr name="TextBox 19" id="19"/>
          <p:cNvSpPr txBox="true"/>
          <p:nvPr/>
        </p:nvSpPr>
        <p:spPr>
          <a:xfrm rot="0">
            <a:off x="550907" y="6644820"/>
            <a:ext cx="5916157" cy="3273425"/>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La aplicación mas vulnerable es WordPress, pudiendo ser explotada por ataques de inyección SQL, secuestro de sesiones y XSS (inyección código JavaScript); pero eso no deja al resto exentas de peligro. La seguridad en la web es un proceso continuo y constante.</a:t>
            </a:r>
          </a:p>
        </p:txBody>
      </p:sp>
      <p:sp>
        <p:nvSpPr>
          <p:cNvPr name="TextBox 20" id="20"/>
          <p:cNvSpPr txBox="true"/>
          <p:nvPr/>
        </p:nvSpPr>
        <p:spPr>
          <a:xfrm rot="0">
            <a:off x="550907" y="1874077"/>
            <a:ext cx="4753723"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WAPPALYZER</a:t>
            </a:r>
          </a:p>
        </p:txBody>
      </p:sp>
      <p:sp>
        <p:nvSpPr>
          <p:cNvPr name="TextBox 21" id="21"/>
          <p:cNvSpPr txBox="true"/>
          <p:nvPr/>
        </p:nvSpPr>
        <p:spPr>
          <a:xfrm rot="0">
            <a:off x="3776896" y="547052"/>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grpSp>
        <p:nvGrpSpPr>
          <p:cNvPr name="Group 22" id="22"/>
          <p:cNvGrpSpPr/>
          <p:nvPr/>
        </p:nvGrpSpPr>
        <p:grpSpPr>
          <a:xfrm rot="0">
            <a:off x="192168" y="9741220"/>
            <a:ext cx="358739" cy="35873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538278"/>
            <a:ext cx="603416" cy="603416"/>
          </a:xfrm>
          <a:custGeom>
            <a:avLst/>
            <a:gdLst/>
            <a:ahLst/>
            <a:cxnLst/>
            <a:rect r="r" b="b" t="t" l="l"/>
            <a:pathLst>
              <a:path h="603416" w="603416">
                <a:moveTo>
                  <a:pt x="603416" y="0"/>
                </a:moveTo>
                <a:lnTo>
                  <a:pt x="0" y="0"/>
                </a:lnTo>
                <a:lnTo>
                  <a:pt x="0" y="603417"/>
                </a:lnTo>
                <a:lnTo>
                  <a:pt x="603416" y="603417"/>
                </a:lnTo>
                <a:lnTo>
                  <a:pt x="6034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5826456" y="9501137"/>
            <a:ext cx="785487" cy="1570973"/>
          </a:xfrm>
          <a:custGeom>
            <a:avLst/>
            <a:gdLst/>
            <a:ahLst/>
            <a:cxnLst/>
            <a:rect r="r" b="b" t="t" l="l"/>
            <a:pathLst>
              <a:path h="1570973" w="785487">
                <a:moveTo>
                  <a:pt x="0" y="0"/>
                </a:moveTo>
                <a:lnTo>
                  <a:pt x="785486" y="0"/>
                </a:lnTo>
                <a:lnTo>
                  <a:pt x="785486" y="1570973"/>
                </a:lnTo>
                <a:lnTo>
                  <a:pt x="0" y="1570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907534" y="2533271"/>
            <a:ext cx="5253021" cy="3234805"/>
          </a:xfrm>
          <a:custGeom>
            <a:avLst/>
            <a:gdLst/>
            <a:ahLst/>
            <a:cxnLst/>
            <a:rect r="r" b="b" t="t" l="l"/>
            <a:pathLst>
              <a:path h="3234805" w="5253021">
                <a:moveTo>
                  <a:pt x="0" y="0"/>
                </a:moveTo>
                <a:lnTo>
                  <a:pt x="5253020" y="0"/>
                </a:lnTo>
                <a:lnTo>
                  <a:pt x="5253020" y="3234804"/>
                </a:lnTo>
                <a:lnTo>
                  <a:pt x="0" y="3234804"/>
                </a:lnTo>
                <a:lnTo>
                  <a:pt x="0" y="0"/>
                </a:lnTo>
                <a:close/>
              </a:path>
            </a:pathLst>
          </a:custGeom>
          <a:blipFill>
            <a:blip r:embed="rId8"/>
            <a:stretch>
              <a:fillRect l="0" t="0" r="0" b="0"/>
            </a:stretch>
          </a:blipFill>
        </p:spPr>
      </p:sp>
      <p:sp>
        <p:nvSpPr>
          <p:cNvPr name="Freeform 18" id="18"/>
          <p:cNvSpPr/>
          <p:nvPr/>
        </p:nvSpPr>
        <p:spPr>
          <a:xfrm flipH="false" flipV="false" rot="0">
            <a:off x="12463710" y="6566207"/>
            <a:ext cx="4973827" cy="3234805"/>
          </a:xfrm>
          <a:custGeom>
            <a:avLst/>
            <a:gdLst/>
            <a:ahLst/>
            <a:cxnLst/>
            <a:rect r="r" b="b" t="t" l="l"/>
            <a:pathLst>
              <a:path h="3234805" w="4973827">
                <a:moveTo>
                  <a:pt x="0" y="0"/>
                </a:moveTo>
                <a:lnTo>
                  <a:pt x="4973827" y="0"/>
                </a:lnTo>
                <a:lnTo>
                  <a:pt x="4973827" y="3234804"/>
                </a:lnTo>
                <a:lnTo>
                  <a:pt x="0" y="3234804"/>
                </a:lnTo>
                <a:lnTo>
                  <a:pt x="0" y="0"/>
                </a:lnTo>
                <a:close/>
              </a:path>
            </a:pathLst>
          </a:custGeom>
          <a:blipFill>
            <a:blip r:embed="rId9"/>
            <a:stretch>
              <a:fillRect l="0" t="0" r="-4665" b="0"/>
            </a:stretch>
          </a:blipFill>
        </p:spPr>
      </p:sp>
      <p:sp>
        <p:nvSpPr>
          <p:cNvPr name="Freeform 19" id="19"/>
          <p:cNvSpPr/>
          <p:nvPr/>
        </p:nvSpPr>
        <p:spPr>
          <a:xfrm flipH="false" flipV="false" rot="0">
            <a:off x="7010723" y="5902697"/>
            <a:ext cx="5149831" cy="3937290"/>
          </a:xfrm>
          <a:custGeom>
            <a:avLst/>
            <a:gdLst/>
            <a:ahLst/>
            <a:cxnLst/>
            <a:rect r="r" b="b" t="t" l="l"/>
            <a:pathLst>
              <a:path h="3937290" w="5149831">
                <a:moveTo>
                  <a:pt x="0" y="0"/>
                </a:moveTo>
                <a:lnTo>
                  <a:pt x="5149831" y="0"/>
                </a:lnTo>
                <a:lnTo>
                  <a:pt x="5149831" y="3937289"/>
                </a:lnTo>
                <a:lnTo>
                  <a:pt x="0" y="3937289"/>
                </a:lnTo>
                <a:lnTo>
                  <a:pt x="0" y="0"/>
                </a:lnTo>
                <a:close/>
              </a:path>
            </a:pathLst>
          </a:custGeom>
          <a:blipFill>
            <a:blip r:embed="rId10"/>
            <a:stretch>
              <a:fillRect l="0" t="-1022" r="0" b="-1022"/>
            </a:stretch>
          </a:blipFill>
        </p:spPr>
      </p:sp>
      <p:sp>
        <p:nvSpPr>
          <p:cNvPr name="Freeform 20" id="20"/>
          <p:cNvSpPr/>
          <p:nvPr/>
        </p:nvSpPr>
        <p:spPr>
          <a:xfrm flipH="false" flipV="false" rot="0">
            <a:off x="12896560" y="2289650"/>
            <a:ext cx="4108125" cy="4114134"/>
          </a:xfrm>
          <a:custGeom>
            <a:avLst/>
            <a:gdLst/>
            <a:ahLst/>
            <a:cxnLst/>
            <a:rect r="r" b="b" t="t" l="l"/>
            <a:pathLst>
              <a:path h="4114134" w="4108125">
                <a:moveTo>
                  <a:pt x="0" y="0"/>
                </a:moveTo>
                <a:lnTo>
                  <a:pt x="4108126" y="0"/>
                </a:lnTo>
                <a:lnTo>
                  <a:pt x="4108126" y="4114135"/>
                </a:lnTo>
                <a:lnTo>
                  <a:pt x="0" y="4114135"/>
                </a:lnTo>
                <a:lnTo>
                  <a:pt x="0" y="0"/>
                </a:lnTo>
                <a:close/>
              </a:path>
            </a:pathLst>
          </a:custGeom>
          <a:blipFill>
            <a:blip r:embed="rId11"/>
            <a:stretch>
              <a:fillRect l="0" t="-561" r="0" b="-561"/>
            </a:stretch>
          </a:blipFill>
        </p:spPr>
      </p:sp>
      <p:sp>
        <p:nvSpPr>
          <p:cNvPr name="TextBox 21" id="21"/>
          <p:cNvSpPr txBox="true"/>
          <p:nvPr/>
        </p:nvSpPr>
        <p:spPr>
          <a:xfrm rot="0">
            <a:off x="715719" y="2714182"/>
            <a:ext cx="5967661" cy="2853933"/>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Herramienta en línea que proporciona una amplia gama de servicios: identificar vulnerabilidades y ataques en sitios web y redes, y para cumplir con las regulaciones legales en relación a la protección de datos confidenciales y/o sensibles.</a:t>
            </a:r>
          </a:p>
        </p:txBody>
      </p:sp>
      <p:sp>
        <p:nvSpPr>
          <p:cNvPr name="TextBox 22" id="22"/>
          <p:cNvSpPr txBox="true"/>
          <p:nvPr/>
        </p:nvSpPr>
        <p:spPr>
          <a:xfrm rot="0">
            <a:off x="767223" y="5549065"/>
            <a:ext cx="5916157" cy="450215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Se ha encontrado numerosa información, ampliando alguna de las que ya han sido expuestas en esta presentación, como el numero BGP (Border Gateway Protocol) asignado a cada IP del objetivo, con los que presuntos atacantes podrían usar para suplantación de identidad, acceso no autorizados y ataques por amplificación o inundación de datos a los servidores.</a:t>
            </a:r>
          </a:p>
        </p:txBody>
      </p:sp>
      <p:sp>
        <p:nvSpPr>
          <p:cNvPr name="TextBox 23" id="23"/>
          <p:cNvSpPr txBox="true"/>
          <p:nvPr/>
        </p:nvSpPr>
        <p:spPr>
          <a:xfrm rot="0">
            <a:off x="1400004" y="1984215"/>
            <a:ext cx="4650595"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ROBTEX.COM</a:t>
            </a:r>
          </a:p>
        </p:txBody>
      </p:sp>
      <p:sp>
        <p:nvSpPr>
          <p:cNvPr name="TextBox 24" id="24"/>
          <p:cNvSpPr txBox="true"/>
          <p:nvPr/>
        </p:nvSpPr>
        <p:spPr>
          <a:xfrm rot="0">
            <a:off x="3776896" y="849990"/>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367495"/>
            <a:ext cx="774199" cy="774199"/>
          </a:xfrm>
          <a:custGeom>
            <a:avLst/>
            <a:gdLst/>
            <a:ahLst/>
            <a:cxnLst/>
            <a:rect r="r" b="b" t="t" l="l"/>
            <a:pathLst>
              <a:path h="774199" w="774199">
                <a:moveTo>
                  <a:pt x="774199" y="0"/>
                </a:moveTo>
                <a:lnTo>
                  <a:pt x="0" y="0"/>
                </a:lnTo>
                <a:lnTo>
                  <a:pt x="0" y="774200"/>
                </a:lnTo>
                <a:lnTo>
                  <a:pt x="774199" y="774200"/>
                </a:lnTo>
                <a:lnTo>
                  <a:pt x="7741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4588259" y="9108770"/>
            <a:ext cx="785487" cy="1570973"/>
          </a:xfrm>
          <a:custGeom>
            <a:avLst/>
            <a:gdLst/>
            <a:ahLst/>
            <a:cxnLst/>
            <a:rect r="r" b="b" t="t" l="l"/>
            <a:pathLst>
              <a:path h="1570973" w="785487">
                <a:moveTo>
                  <a:pt x="0" y="0"/>
                </a:moveTo>
                <a:lnTo>
                  <a:pt x="785486" y="0"/>
                </a:lnTo>
                <a:lnTo>
                  <a:pt x="785486" y="1570973"/>
                </a:lnTo>
                <a:lnTo>
                  <a:pt x="0" y="1570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515986" y="2122553"/>
            <a:ext cx="11610137" cy="8019142"/>
          </a:xfrm>
          <a:custGeom>
            <a:avLst/>
            <a:gdLst/>
            <a:ahLst/>
            <a:cxnLst/>
            <a:rect r="r" b="b" t="t" l="l"/>
            <a:pathLst>
              <a:path h="8019142" w="11610137">
                <a:moveTo>
                  <a:pt x="0" y="0"/>
                </a:moveTo>
                <a:lnTo>
                  <a:pt x="11610136" y="0"/>
                </a:lnTo>
                <a:lnTo>
                  <a:pt x="11610136" y="8019142"/>
                </a:lnTo>
                <a:lnTo>
                  <a:pt x="0" y="8019142"/>
                </a:lnTo>
                <a:lnTo>
                  <a:pt x="0" y="0"/>
                </a:lnTo>
                <a:close/>
              </a:path>
            </a:pathLst>
          </a:custGeom>
          <a:blipFill>
            <a:blip r:embed="rId8"/>
            <a:stretch>
              <a:fillRect l="-3169" t="-641" r="-2401" b="0"/>
            </a:stretch>
          </a:blipFill>
        </p:spPr>
      </p:sp>
      <p:sp>
        <p:nvSpPr>
          <p:cNvPr name="TextBox 18" id="18"/>
          <p:cNvSpPr txBox="true"/>
          <p:nvPr/>
        </p:nvSpPr>
        <p:spPr>
          <a:xfrm rot="0">
            <a:off x="465515" y="2915414"/>
            <a:ext cx="5916157" cy="4092575"/>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Este mapa de red, se pueden ver los distintos (BGP), también conocido como  identificador de sistema autónomo (ASN), son números únicos de 32 bits que se asignan a cada sistema autónomo (AS) en Internet, permitiendo a los routers de diferentes AS reconocerse entre sí e intercambiar información de enrutamiento de manera eficiente..</a:t>
            </a:r>
          </a:p>
        </p:txBody>
      </p:sp>
      <p:sp>
        <p:nvSpPr>
          <p:cNvPr name="TextBox 19" id="19"/>
          <p:cNvSpPr txBox="true"/>
          <p:nvPr/>
        </p:nvSpPr>
        <p:spPr>
          <a:xfrm rot="0">
            <a:off x="1400004" y="2208278"/>
            <a:ext cx="4650595"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ROBTEX.COM</a:t>
            </a:r>
          </a:p>
        </p:txBody>
      </p:sp>
      <p:sp>
        <p:nvSpPr>
          <p:cNvPr name="TextBox 20" id="20"/>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
        <p:nvSpPr>
          <p:cNvPr name="TextBox 21" id="21"/>
          <p:cNvSpPr txBox="true"/>
          <p:nvPr/>
        </p:nvSpPr>
        <p:spPr>
          <a:xfrm rot="0">
            <a:off x="465515" y="7322795"/>
            <a:ext cx="5916157" cy="204470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Esta herramienta proporciona un mapa de las distintas conexiones que han participado las IPs del objetivo, pudiendo ampliar información a través de estos canales.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538278"/>
            <a:ext cx="603416" cy="603416"/>
          </a:xfrm>
          <a:custGeom>
            <a:avLst/>
            <a:gdLst/>
            <a:ahLst/>
            <a:cxnLst/>
            <a:rect r="r" b="b" t="t" l="l"/>
            <a:pathLst>
              <a:path h="603416" w="603416">
                <a:moveTo>
                  <a:pt x="603416" y="0"/>
                </a:moveTo>
                <a:lnTo>
                  <a:pt x="0" y="0"/>
                </a:lnTo>
                <a:lnTo>
                  <a:pt x="0" y="603417"/>
                </a:lnTo>
                <a:lnTo>
                  <a:pt x="603416" y="603417"/>
                </a:lnTo>
                <a:lnTo>
                  <a:pt x="6034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916283"/>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5826456" y="9501137"/>
            <a:ext cx="785487" cy="1570973"/>
          </a:xfrm>
          <a:custGeom>
            <a:avLst/>
            <a:gdLst/>
            <a:ahLst/>
            <a:cxnLst/>
            <a:rect r="r" b="b" t="t" l="l"/>
            <a:pathLst>
              <a:path h="1570973" w="785487">
                <a:moveTo>
                  <a:pt x="0" y="0"/>
                </a:moveTo>
                <a:lnTo>
                  <a:pt x="785486" y="0"/>
                </a:lnTo>
                <a:lnTo>
                  <a:pt x="785486" y="1570973"/>
                </a:lnTo>
                <a:lnTo>
                  <a:pt x="0" y="1570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52710" y="5724525"/>
            <a:ext cx="15451976" cy="3717384"/>
          </a:xfrm>
          <a:custGeom>
            <a:avLst/>
            <a:gdLst/>
            <a:ahLst/>
            <a:cxnLst/>
            <a:rect r="r" b="b" t="t" l="l"/>
            <a:pathLst>
              <a:path h="3717384" w="15451976">
                <a:moveTo>
                  <a:pt x="0" y="0"/>
                </a:moveTo>
                <a:lnTo>
                  <a:pt x="15451976" y="0"/>
                </a:lnTo>
                <a:lnTo>
                  <a:pt x="15451976" y="3717384"/>
                </a:lnTo>
                <a:lnTo>
                  <a:pt x="0" y="3717384"/>
                </a:lnTo>
                <a:lnTo>
                  <a:pt x="0" y="0"/>
                </a:lnTo>
                <a:close/>
              </a:path>
            </a:pathLst>
          </a:custGeom>
          <a:blipFill>
            <a:blip r:embed="rId8"/>
            <a:stretch>
              <a:fillRect l="-8796" t="-29430" r="-13835" b="-92641"/>
            </a:stretch>
          </a:blipFill>
        </p:spPr>
      </p:sp>
      <p:sp>
        <p:nvSpPr>
          <p:cNvPr name="TextBox 18" id="18"/>
          <p:cNvSpPr txBox="true"/>
          <p:nvPr/>
        </p:nvSpPr>
        <p:spPr>
          <a:xfrm rot="0">
            <a:off x="1552710" y="3883351"/>
            <a:ext cx="15451976" cy="1215633"/>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Plataforma de inteligencia de Internet, proporcionando información detallada de muchos servicios y recursos, siendo usada, para busqueda de dispositivos vulnerables, monitorizar redes, gestion de activos de una empresa, investigacion de amenazas y analisis de seguridad. </a:t>
            </a:r>
          </a:p>
        </p:txBody>
      </p:sp>
      <p:sp>
        <p:nvSpPr>
          <p:cNvPr name="TextBox 19" id="19"/>
          <p:cNvSpPr txBox="true"/>
          <p:nvPr/>
        </p:nvSpPr>
        <p:spPr>
          <a:xfrm rot="0">
            <a:off x="5507799" y="2883289"/>
            <a:ext cx="6610038"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SEARCH.CENSYS.IO</a:t>
            </a:r>
          </a:p>
        </p:txBody>
      </p:sp>
      <p:sp>
        <p:nvSpPr>
          <p:cNvPr name="TextBox 20" id="20"/>
          <p:cNvSpPr txBox="true"/>
          <p:nvPr/>
        </p:nvSpPr>
        <p:spPr>
          <a:xfrm rot="0">
            <a:off x="3776896" y="1347627"/>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TextBox 2" id="2"/>
          <p:cNvSpPr txBox="true"/>
          <p:nvPr/>
        </p:nvSpPr>
        <p:spPr>
          <a:xfrm rot="0">
            <a:off x="1193898" y="1625353"/>
            <a:ext cx="8115300" cy="1049478"/>
          </a:xfrm>
          <a:prstGeom prst="rect">
            <a:avLst/>
          </a:prstGeom>
        </p:spPr>
        <p:txBody>
          <a:bodyPr anchor="t" rtlCol="false" tIns="0" lIns="0" bIns="0" rIns="0">
            <a:spAutoFit/>
          </a:bodyPr>
          <a:lstStyle/>
          <a:p>
            <a:pPr algn="l">
              <a:lnSpc>
                <a:spcPts val="7943"/>
              </a:lnSpc>
            </a:pPr>
            <a:r>
              <a:rPr lang="en-US" sz="7943">
                <a:solidFill>
                  <a:srgbClr val="000000"/>
                </a:solidFill>
                <a:latin typeface="DM Serif Display"/>
              </a:rPr>
              <a:t>Conclusiones </a:t>
            </a:r>
          </a:p>
        </p:txBody>
      </p:sp>
      <p:sp>
        <p:nvSpPr>
          <p:cNvPr name="TextBox 3" id="3"/>
          <p:cNvSpPr txBox="true"/>
          <p:nvPr/>
        </p:nvSpPr>
        <p:spPr>
          <a:xfrm rot="0">
            <a:off x="396926" y="2898865"/>
            <a:ext cx="9709245" cy="7388135"/>
          </a:xfrm>
          <a:prstGeom prst="rect">
            <a:avLst/>
          </a:prstGeom>
        </p:spPr>
        <p:txBody>
          <a:bodyPr anchor="t" rtlCol="false" tIns="0" lIns="0" bIns="0" rIns="0">
            <a:spAutoFit/>
          </a:bodyPr>
          <a:lstStyle/>
          <a:p>
            <a:pPr algn="l" marL="432562" indent="-216281" lvl="1">
              <a:lnSpc>
                <a:spcPts val="2804"/>
              </a:lnSpc>
              <a:buFont typeface="Arial"/>
              <a:buChar char="•"/>
            </a:pPr>
            <a:r>
              <a:rPr lang="en-US" sz="2003">
                <a:solidFill>
                  <a:srgbClr val="000000"/>
                </a:solidFill>
                <a:latin typeface="Montserrat"/>
              </a:rPr>
              <a:t>La gestión de datos e información sensible debe basarse en la confidencialidad, integridad y disponibilidad de los datos, ayudando a mantener unas medidas robustas de seguridad  sobre la autorización del personal a los distintos tipos de datos, asegurando que no halla fallas de seguridad, mejorando con todo ello la postura de seguridad a nivel general.</a:t>
            </a:r>
          </a:p>
          <a:p>
            <a:pPr algn="l" marL="432562" indent="-216281" lvl="1">
              <a:lnSpc>
                <a:spcPts val="2804"/>
              </a:lnSpc>
              <a:buFont typeface="Arial"/>
              <a:buChar char="•"/>
            </a:pPr>
            <a:r>
              <a:rPr lang="en-US" sz="2003">
                <a:solidFill>
                  <a:srgbClr val="000000"/>
                </a:solidFill>
                <a:latin typeface="Montserrat"/>
              </a:rPr>
              <a:t>Se han detectado filtraciones de datos sin autorización de algunos responsables y empleados de la empresa, incluyendo , en algún caso, filiación completas y direcciones físicas, así como cuentas de correo comprometidas de la organización. </a:t>
            </a:r>
          </a:p>
          <a:p>
            <a:pPr algn="l" marL="432562" indent="-216281" lvl="1">
              <a:lnSpc>
                <a:spcPts val="2804"/>
              </a:lnSpc>
              <a:buFont typeface="Arial"/>
              <a:buChar char="•"/>
            </a:pPr>
            <a:r>
              <a:rPr lang="en-US" sz="2003">
                <a:solidFill>
                  <a:srgbClr val="000000"/>
                </a:solidFill>
                <a:latin typeface="Montserrat"/>
              </a:rPr>
              <a:t>Se ha obtenido bastante información sobre el dominio usado por la organización, incluyendo los registros MX con su IP, asi como puertos abiertos y servicios activos.</a:t>
            </a:r>
          </a:p>
          <a:p>
            <a:pPr algn="l" marL="432562" indent="-216281" lvl="1">
              <a:lnSpc>
                <a:spcPts val="2804"/>
              </a:lnSpc>
              <a:buFont typeface="Arial"/>
              <a:buChar char="•"/>
            </a:pPr>
            <a:r>
              <a:rPr lang="en-US" sz="2003">
                <a:solidFill>
                  <a:srgbClr val="000000"/>
                </a:solidFill>
                <a:latin typeface="Montserrat"/>
              </a:rPr>
              <a:t>Revisar y actualizar las políticas de seguridad, realizando auditorias periódicas, fomentando la actualización y mejora continua del personal de seguridad, así como mantener estrictas medidas para el cumplimiento normativo de la empresa.</a:t>
            </a:r>
          </a:p>
          <a:p>
            <a:pPr algn="l" marL="432562" indent="-216281" lvl="1">
              <a:lnSpc>
                <a:spcPts val="2804"/>
              </a:lnSpc>
              <a:buFont typeface="Arial"/>
              <a:buChar char="•"/>
            </a:pPr>
            <a:r>
              <a:rPr lang="en-US" sz="2003">
                <a:solidFill>
                  <a:srgbClr val="000000"/>
                </a:solidFill>
                <a:latin typeface="Montserrat"/>
              </a:rPr>
              <a:t>Realizar cursos de formación o charlas didácticas a los empleados sobre las consecuencias que puede haber para la organización, no mantener y cumplir con las medidas de seguridad impuestas, explicándolo mediante ejemplos.</a:t>
            </a:r>
          </a:p>
        </p:txBody>
      </p:sp>
      <p:sp>
        <p:nvSpPr>
          <p:cNvPr name="Freeform 4" id="4"/>
          <p:cNvSpPr/>
          <p:nvPr/>
        </p:nvSpPr>
        <p:spPr>
          <a:xfrm flipH="false" flipV="false" rot="-7081776">
            <a:off x="9979278" y="740083"/>
            <a:ext cx="14718575" cy="10731179"/>
          </a:xfrm>
          <a:custGeom>
            <a:avLst/>
            <a:gdLst/>
            <a:ahLst/>
            <a:cxnLst/>
            <a:rect r="r" b="b" t="t" l="l"/>
            <a:pathLst>
              <a:path h="10731179" w="14718575">
                <a:moveTo>
                  <a:pt x="0" y="0"/>
                </a:moveTo>
                <a:lnTo>
                  <a:pt x="14718575" y="0"/>
                </a:lnTo>
                <a:lnTo>
                  <a:pt x="14718575" y="10731179"/>
                </a:lnTo>
                <a:lnTo>
                  <a:pt x="0" y="10731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96926" y="423476"/>
            <a:ext cx="10152089" cy="1049478"/>
          </a:xfrm>
          <a:prstGeom prst="rect">
            <a:avLst/>
          </a:prstGeom>
        </p:spPr>
        <p:txBody>
          <a:bodyPr anchor="t" rtlCol="false" tIns="0" lIns="0" bIns="0" rIns="0">
            <a:spAutoFit/>
          </a:bodyPr>
          <a:lstStyle/>
          <a:p>
            <a:pPr algn="l">
              <a:lnSpc>
                <a:spcPts val="7943"/>
              </a:lnSpc>
            </a:pPr>
            <a:r>
              <a:rPr lang="en-US" sz="7943">
                <a:solidFill>
                  <a:srgbClr val="000000"/>
                </a:solidFill>
                <a:latin typeface="DM Serif Display"/>
              </a:rPr>
              <a:t>Informe Técnico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524579" y="8479129"/>
            <a:ext cx="920075" cy="92007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267702" y="9082045"/>
            <a:ext cx="634319" cy="6343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6623999" y="0"/>
            <a:ext cx="2091154" cy="3973690"/>
          </a:xfrm>
          <a:custGeom>
            <a:avLst/>
            <a:gdLst/>
            <a:ahLst/>
            <a:cxnLst/>
            <a:rect r="r" b="b" t="t" l="l"/>
            <a:pathLst>
              <a:path h="3973690" w="2091154">
                <a:moveTo>
                  <a:pt x="0" y="0"/>
                </a:moveTo>
                <a:lnTo>
                  <a:pt x="2091154" y="0"/>
                </a:lnTo>
                <a:lnTo>
                  <a:pt x="2091154" y="3973690"/>
                </a:lnTo>
                <a:lnTo>
                  <a:pt x="0" y="397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826062" y="8541433"/>
            <a:ext cx="1652124" cy="3304247"/>
          </a:xfrm>
          <a:custGeom>
            <a:avLst/>
            <a:gdLst/>
            <a:ahLst/>
            <a:cxnLst/>
            <a:rect r="r" b="b" t="t" l="l"/>
            <a:pathLst>
              <a:path h="3304247" w="1652124">
                <a:moveTo>
                  <a:pt x="0" y="0"/>
                </a:moveTo>
                <a:lnTo>
                  <a:pt x="1652123" y="0"/>
                </a:lnTo>
                <a:lnTo>
                  <a:pt x="1652123" y="3304248"/>
                </a:lnTo>
                <a:lnTo>
                  <a:pt x="0" y="3304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26312" y="633975"/>
            <a:ext cx="1025811" cy="1034289"/>
          </a:xfrm>
          <a:custGeom>
            <a:avLst/>
            <a:gdLst/>
            <a:ahLst/>
            <a:cxnLst/>
            <a:rect r="r" b="b" t="t" l="l"/>
            <a:pathLst>
              <a:path h="1034289" w="1025811">
                <a:moveTo>
                  <a:pt x="0" y="0"/>
                </a:moveTo>
                <a:lnTo>
                  <a:pt x="1025812" y="0"/>
                </a:lnTo>
                <a:lnTo>
                  <a:pt x="1025812" y="1034289"/>
                </a:lnTo>
                <a:lnTo>
                  <a:pt x="0" y="1034289"/>
                </a:lnTo>
                <a:lnTo>
                  <a:pt x="0" y="0"/>
                </a:lnTo>
                <a:close/>
              </a:path>
            </a:pathLst>
          </a:custGeom>
          <a:blipFill>
            <a:blip r:embed="rId6"/>
            <a:stretch>
              <a:fillRect l="0" t="0" r="0" b="0"/>
            </a:stretch>
          </a:blipFill>
        </p:spPr>
      </p:sp>
      <p:pic>
        <p:nvPicPr>
          <p:cNvPr name="Picture 17" id="17">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1652124" y="2272125"/>
            <a:ext cx="13216196" cy="5966305"/>
          </a:xfrm>
          <a:prstGeom prst="rect">
            <a:avLst/>
          </a:prstGeom>
        </p:spPr>
      </p:pic>
      <p:sp>
        <p:nvSpPr>
          <p:cNvPr name="TextBox 18" id="18"/>
          <p:cNvSpPr txBox="true"/>
          <p:nvPr/>
        </p:nvSpPr>
        <p:spPr>
          <a:xfrm rot="0">
            <a:off x="1945652" y="807055"/>
            <a:ext cx="10630235" cy="621455"/>
          </a:xfrm>
          <a:prstGeom prst="rect">
            <a:avLst/>
          </a:prstGeom>
        </p:spPr>
        <p:txBody>
          <a:bodyPr anchor="t" rtlCol="false" tIns="0" lIns="0" bIns="0" rIns="0">
            <a:spAutoFit/>
          </a:bodyPr>
          <a:lstStyle/>
          <a:p>
            <a:pPr algn="l">
              <a:lnSpc>
                <a:spcPts val="5121"/>
              </a:lnSpc>
            </a:pPr>
            <a:r>
              <a:rPr lang="en-US" sz="3658">
                <a:solidFill>
                  <a:srgbClr val="000000"/>
                </a:solidFill>
                <a:latin typeface="DM Sans Bold"/>
              </a:rPr>
              <a:t>THE BRIDGE | DIGITAL TALENT ACECELERATOR</a:t>
            </a:r>
          </a:p>
        </p:txBody>
      </p:sp>
    </p:spTree>
  </p:cSld>
  <p:clrMapOvr>
    <a:masterClrMapping/>
  </p:clrMapOvr>
  <p:timing>
    <p:tnLst>
      <p:par>
        <p:cTn dur="indefinite" restart="never" nodeType="tmRoot">
          <p:childTnLst>
            <p:video>
              <p:cMediaNode vol="0">
                <p:cTn fill="hold" display="false">
                  <p:stCondLst>
                    <p:cond delay="indefinite"/>
                  </p:stCondLst>
                </p:cTn>
                <p:tgtEl>
                  <p:spTgt spid="17"/>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898890" y="4285905"/>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135475" y="8682396"/>
            <a:ext cx="1922810" cy="1922810"/>
          </a:xfrm>
          <a:custGeom>
            <a:avLst/>
            <a:gdLst/>
            <a:ahLst/>
            <a:cxnLst/>
            <a:rect r="r" b="b" t="t" l="l"/>
            <a:pathLst>
              <a:path h="1922810" w="1922810">
                <a:moveTo>
                  <a:pt x="1922810" y="0"/>
                </a:moveTo>
                <a:lnTo>
                  <a:pt x="0" y="0"/>
                </a:lnTo>
                <a:lnTo>
                  <a:pt x="0" y="1922810"/>
                </a:lnTo>
                <a:lnTo>
                  <a:pt x="1922810" y="1922810"/>
                </a:lnTo>
                <a:lnTo>
                  <a:pt x="19228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557554" y="9064831"/>
            <a:ext cx="626805" cy="6268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524624" y="2196825"/>
            <a:ext cx="1009535" cy="10095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558348" y="-688990"/>
            <a:ext cx="1840150" cy="18401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11628097" y="-1949704"/>
            <a:ext cx="3100864" cy="6201727"/>
          </a:xfrm>
          <a:custGeom>
            <a:avLst/>
            <a:gdLst/>
            <a:ahLst/>
            <a:cxnLst/>
            <a:rect r="r" b="b" t="t" l="l"/>
            <a:pathLst>
              <a:path h="6201727" w="3100864">
                <a:moveTo>
                  <a:pt x="0" y="0"/>
                </a:moveTo>
                <a:lnTo>
                  <a:pt x="3100864" y="0"/>
                </a:lnTo>
                <a:lnTo>
                  <a:pt x="3100864" y="6201728"/>
                </a:lnTo>
                <a:lnTo>
                  <a:pt x="0" y="6201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5171891" y="4529496"/>
            <a:ext cx="3612924" cy="1047750"/>
          </a:xfrm>
          <a:prstGeom prst="rect">
            <a:avLst/>
          </a:prstGeom>
        </p:spPr>
        <p:txBody>
          <a:bodyPr anchor="t" rtlCol="false" tIns="0" lIns="0" bIns="0" rIns="0">
            <a:spAutoFit/>
          </a:bodyPr>
          <a:lstStyle/>
          <a:p>
            <a:pPr algn="ctr">
              <a:lnSpc>
                <a:spcPts val="4200"/>
              </a:lnSpc>
            </a:pPr>
            <a:r>
              <a:rPr lang="en-US" sz="3500">
                <a:solidFill>
                  <a:srgbClr val="000000"/>
                </a:solidFill>
                <a:latin typeface="Open Sauce"/>
              </a:rPr>
              <a:t>Aspectos destacados</a:t>
            </a:r>
          </a:p>
        </p:txBody>
      </p:sp>
      <p:sp>
        <p:nvSpPr>
          <p:cNvPr name="TextBox 17" id="17"/>
          <p:cNvSpPr txBox="true"/>
          <p:nvPr/>
        </p:nvSpPr>
        <p:spPr>
          <a:xfrm rot="0">
            <a:off x="571435" y="4529496"/>
            <a:ext cx="3612924" cy="1047750"/>
          </a:xfrm>
          <a:prstGeom prst="rect">
            <a:avLst/>
          </a:prstGeom>
        </p:spPr>
        <p:txBody>
          <a:bodyPr anchor="t" rtlCol="false" tIns="0" lIns="0" bIns="0" rIns="0">
            <a:spAutoFit/>
          </a:bodyPr>
          <a:lstStyle/>
          <a:p>
            <a:pPr algn="ctr">
              <a:lnSpc>
                <a:spcPts val="4200"/>
              </a:lnSpc>
            </a:pPr>
            <a:r>
              <a:rPr lang="en-US" sz="3500">
                <a:solidFill>
                  <a:srgbClr val="000000"/>
                </a:solidFill>
                <a:latin typeface="Open Sauce"/>
              </a:rPr>
              <a:t>Proposito de la  presentacion</a:t>
            </a:r>
          </a:p>
        </p:txBody>
      </p:sp>
      <p:sp>
        <p:nvSpPr>
          <p:cNvPr name="TextBox 18" id="18"/>
          <p:cNvSpPr txBox="true"/>
          <p:nvPr/>
        </p:nvSpPr>
        <p:spPr>
          <a:xfrm rot="0">
            <a:off x="1188006" y="3674676"/>
            <a:ext cx="2379782" cy="677333"/>
          </a:xfrm>
          <a:prstGeom prst="rect">
            <a:avLst/>
          </a:prstGeom>
        </p:spPr>
        <p:txBody>
          <a:bodyPr anchor="t" rtlCol="false" tIns="0" lIns="0" bIns="0" rIns="0">
            <a:spAutoFit/>
          </a:bodyPr>
          <a:lstStyle/>
          <a:p>
            <a:pPr algn="ctr">
              <a:lnSpc>
                <a:spcPts val="5400"/>
              </a:lnSpc>
            </a:pPr>
            <a:r>
              <a:rPr lang="en-US" sz="4500">
                <a:solidFill>
                  <a:srgbClr val="000000"/>
                </a:solidFill>
                <a:latin typeface="Open Sauce"/>
              </a:rPr>
              <a:t>01</a:t>
            </a:r>
          </a:p>
        </p:txBody>
      </p:sp>
      <p:sp>
        <p:nvSpPr>
          <p:cNvPr name="TextBox 19" id="19"/>
          <p:cNvSpPr txBox="true"/>
          <p:nvPr/>
        </p:nvSpPr>
        <p:spPr>
          <a:xfrm rot="0">
            <a:off x="9108665" y="4529496"/>
            <a:ext cx="3470284" cy="1047750"/>
          </a:xfrm>
          <a:prstGeom prst="rect">
            <a:avLst/>
          </a:prstGeom>
        </p:spPr>
        <p:txBody>
          <a:bodyPr anchor="t" rtlCol="false" tIns="0" lIns="0" bIns="0" rIns="0">
            <a:spAutoFit/>
          </a:bodyPr>
          <a:lstStyle/>
          <a:p>
            <a:pPr algn="ctr">
              <a:lnSpc>
                <a:spcPts val="4200"/>
              </a:lnSpc>
            </a:pPr>
            <a:r>
              <a:rPr lang="en-US" sz="3500">
                <a:solidFill>
                  <a:srgbClr val="000000"/>
                </a:solidFill>
                <a:latin typeface="Open Sauce"/>
              </a:rPr>
              <a:t>propuestas de mejora</a:t>
            </a:r>
          </a:p>
        </p:txBody>
      </p:sp>
      <p:sp>
        <p:nvSpPr>
          <p:cNvPr name="TextBox 20" id="20"/>
          <p:cNvSpPr txBox="true"/>
          <p:nvPr/>
        </p:nvSpPr>
        <p:spPr>
          <a:xfrm rot="0">
            <a:off x="5547344" y="3674676"/>
            <a:ext cx="2379782" cy="677333"/>
          </a:xfrm>
          <a:prstGeom prst="rect">
            <a:avLst/>
          </a:prstGeom>
        </p:spPr>
        <p:txBody>
          <a:bodyPr anchor="t" rtlCol="false" tIns="0" lIns="0" bIns="0" rIns="0">
            <a:spAutoFit/>
          </a:bodyPr>
          <a:lstStyle/>
          <a:p>
            <a:pPr algn="ctr">
              <a:lnSpc>
                <a:spcPts val="5400"/>
              </a:lnSpc>
            </a:pPr>
            <a:r>
              <a:rPr lang="en-US" sz="4500">
                <a:solidFill>
                  <a:srgbClr val="000000"/>
                </a:solidFill>
                <a:latin typeface="Open Sauce"/>
              </a:rPr>
              <a:t>02</a:t>
            </a:r>
          </a:p>
        </p:txBody>
      </p:sp>
      <p:sp>
        <p:nvSpPr>
          <p:cNvPr name="TextBox 21" id="21"/>
          <p:cNvSpPr txBox="true"/>
          <p:nvPr/>
        </p:nvSpPr>
        <p:spPr>
          <a:xfrm rot="0">
            <a:off x="9689251" y="3674676"/>
            <a:ext cx="2379782" cy="677333"/>
          </a:xfrm>
          <a:prstGeom prst="rect">
            <a:avLst/>
          </a:prstGeom>
        </p:spPr>
        <p:txBody>
          <a:bodyPr anchor="t" rtlCol="false" tIns="0" lIns="0" bIns="0" rIns="0">
            <a:spAutoFit/>
          </a:bodyPr>
          <a:lstStyle/>
          <a:p>
            <a:pPr algn="ctr">
              <a:lnSpc>
                <a:spcPts val="5400"/>
              </a:lnSpc>
            </a:pPr>
            <a:r>
              <a:rPr lang="en-US" sz="4500">
                <a:solidFill>
                  <a:srgbClr val="000000"/>
                </a:solidFill>
                <a:latin typeface="Open Sauce"/>
              </a:rPr>
              <a:t>03</a:t>
            </a:r>
          </a:p>
        </p:txBody>
      </p:sp>
      <p:sp>
        <p:nvSpPr>
          <p:cNvPr name="TextBox 22" id="22"/>
          <p:cNvSpPr txBox="true"/>
          <p:nvPr/>
        </p:nvSpPr>
        <p:spPr>
          <a:xfrm rot="0">
            <a:off x="12847254" y="4610100"/>
            <a:ext cx="4355630" cy="533400"/>
          </a:xfrm>
          <a:prstGeom prst="rect">
            <a:avLst/>
          </a:prstGeom>
        </p:spPr>
        <p:txBody>
          <a:bodyPr anchor="t" rtlCol="false" tIns="0" lIns="0" bIns="0" rIns="0">
            <a:spAutoFit/>
          </a:bodyPr>
          <a:lstStyle/>
          <a:p>
            <a:pPr algn="ctr">
              <a:lnSpc>
                <a:spcPts val="4200"/>
              </a:lnSpc>
            </a:pPr>
            <a:r>
              <a:rPr lang="en-US" sz="3500">
                <a:solidFill>
                  <a:srgbClr val="000000"/>
                </a:solidFill>
                <a:latin typeface="Open Sauce"/>
              </a:rPr>
              <a:t>Conclusiones</a:t>
            </a:r>
          </a:p>
        </p:txBody>
      </p:sp>
      <p:sp>
        <p:nvSpPr>
          <p:cNvPr name="TextBox 23" id="23"/>
          <p:cNvSpPr txBox="true"/>
          <p:nvPr/>
        </p:nvSpPr>
        <p:spPr>
          <a:xfrm rot="0">
            <a:off x="13835178" y="3674676"/>
            <a:ext cx="2379782" cy="677333"/>
          </a:xfrm>
          <a:prstGeom prst="rect">
            <a:avLst/>
          </a:prstGeom>
        </p:spPr>
        <p:txBody>
          <a:bodyPr anchor="t" rtlCol="false" tIns="0" lIns="0" bIns="0" rIns="0">
            <a:spAutoFit/>
          </a:bodyPr>
          <a:lstStyle/>
          <a:p>
            <a:pPr algn="ctr">
              <a:lnSpc>
                <a:spcPts val="5400"/>
              </a:lnSpc>
            </a:pPr>
            <a:r>
              <a:rPr lang="en-US" sz="4500">
                <a:solidFill>
                  <a:srgbClr val="000000"/>
                </a:solidFill>
                <a:latin typeface="Open Sauce"/>
              </a:rPr>
              <a:t>04</a:t>
            </a:r>
          </a:p>
        </p:txBody>
      </p:sp>
      <p:sp>
        <p:nvSpPr>
          <p:cNvPr name="TextBox 24" id="24"/>
          <p:cNvSpPr txBox="true"/>
          <p:nvPr/>
        </p:nvSpPr>
        <p:spPr>
          <a:xfrm rot="0">
            <a:off x="1188006" y="1698429"/>
            <a:ext cx="6747792" cy="1377949"/>
          </a:xfrm>
          <a:prstGeom prst="rect">
            <a:avLst/>
          </a:prstGeom>
        </p:spPr>
        <p:txBody>
          <a:bodyPr anchor="t" rtlCol="false" tIns="0" lIns="0" bIns="0" rIns="0">
            <a:spAutoFit/>
          </a:bodyPr>
          <a:lstStyle/>
          <a:p>
            <a:pPr algn="l">
              <a:lnSpc>
                <a:spcPts val="11200"/>
              </a:lnSpc>
            </a:pPr>
            <a:r>
              <a:rPr lang="en-US" sz="8000">
                <a:solidFill>
                  <a:srgbClr val="B1774D"/>
                </a:solidFill>
                <a:latin typeface="DM Sans Bold"/>
              </a:rPr>
              <a:t>Report Stage</a:t>
            </a:r>
          </a:p>
        </p:txBody>
      </p:sp>
      <p:sp>
        <p:nvSpPr>
          <p:cNvPr name="TextBox 25" id="25"/>
          <p:cNvSpPr txBox="true"/>
          <p:nvPr/>
        </p:nvSpPr>
        <p:spPr>
          <a:xfrm rot="0">
            <a:off x="884838" y="5876092"/>
            <a:ext cx="3677064" cy="2669520"/>
          </a:xfrm>
          <a:prstGeom prst="rect">
            <a:avLst/>
          </a:prstGeom>
        </p:spPr>
        <p:txBody>
          <a:bodyPr anchor="t" rtlCol="false" tIns="0" lIns="0" bIns="0" rIns="0">
            <a:spAutoFit/>
          </a:bodyPr>
          <a:lstStyle/>
          <a:p>
            <a:pPr algn="ctr">
              <a:lnSpc>
                <a:spcPts val="3536"/>
              </a:lnSpc>
              <a:spcBef>
                <a:spcPct val="0"/>
              </a:spcBef>
            </a:pPr>
            <a:r>
              <a:rPr lang="en-US" sz="2525">
                <a:solidFill>
                  <a:srgbClr val="000000"/>
                </a:solidFill>
                <a:latin typeface="Open Sauce"/>
              </a:rPr>
              <a:t>Exponer las vulnerabilidades encontradas utilizando herramientas OSINT pasivas para sus posibles correciones</a:t>
            </a:r>
          </a:p>
        </p:txBody>
      </p:sp>
      <p:sp>
        <p:nvSpPr>
          <p:cNvPr name="TextBox 26" id="26"/>
          <p:cNvSpPr txBox="true"/>
          <p:nvPr/>
        </p:nvSpPr>
        <p:spPr>
          <a:xfrm rot="0">
            <a:off x="5469247" y="5811796"/>
            <a:ext cx="3158636" cy="2870600"/>
          </a:xfrm>
          <a:prstGeom prst="rect">
            <a:avLst/>
          </a:prstGeom>
        </p:spPr>
        <p:txBody>
          <a:bodyPr anchor="t" rtlCol="false" tIns="0" lIns="0" bIns="0" rIns="0">
            <a:spAutoFit/>
          </a:bodyPr>
          <a:lstStyle/>
          <a:p>
            <a:pPr algn="ctr">
              <a:lnSpc>
                <a:spcPts val="3257"/>
              </a:lnSpc>
              <a:spcBef>
                <a:spcPct val="0"/>
              </a:spcBef>
            </a:pPr>
            <a:r>
              <a:rPr lang="en-US" sz="2327">
                <a:solidFill>
                  <a:srgbClr val="000000"/>
                </a:solidFill>
                <a:latin typeface="Open Sauce"/>
              </a:rPr>
              <a:t>Se ha identificado información técnica relevante, así como una serie de datos sensibles que pueden poner en riesgo a la empresa</a:t>
            </a:r>
          </a:p>
        </p:txBody>
      </p:sp>
      <p:sp>
        <p:nvSpPr>
          <p:cNvPr name="TextBox 27" id="27"/>
          <p:cNvSpPr txBox="true"/>
          <p:nvPr/>
        </p:nvSpPr>
        <p:spPr>
          <a:xfrm rot="0">
            <a:off x="9532759" y="5892841"/>
            <a:ext cx="2986119" cy="27895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Open Sauce"/>
              </a:rPr>
              <a:t>Se ha incorporado una serie de mejoras de ciberseguridad para proteger datos PII(sensibles) e impedir accesos no autorizados</a:t>
            </a:r>
          </a:p>
        </p:txBody>
      </p:sp>
      <p:sp>
        <p:nvSpPr>
          <p:cNvPr name="TextBox 28" id="28"/>
          <p:cNvSpPr txBox="true"/>
          <p:nvPr/>
        </p:nvSpPr>
        <p:spPr>
          <a:xfrm rot="0">
            <a:off x="13733608" y="5892841"/>
            <a:ext cx="2986119" cy="19894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Open Sauce"/>
              </a:rPr>
              <a:t>Este epígrafe será expuesto al finalizar esta presentación, para una mejor compresión.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163807" y="8247459"/>
            <a:ext cx="1922810" cy="1922810"/>
          </a:xfrm>
          <a:custGeom>
            <a:avLst/>
            <a:gdLst/>
            <a:ahLst/>
            <a:cxnLst/>
            <a:rect r="r" b="b" t="t" l="l"/>
            <a:pathLst>
              <a:path h="1922810" w="1922810">
                <a:moveTo>
                  <a:pt x="1922810" y="0"/>
                </a:moveTo>
                <a:lnTo>
                  <a:pt x="0" y="0"/>
                </a:lnTo>
                <a:lnTo>
                  <a:pt x="0" y="1922811"/>
                </a:lnTo>
                <a:lnTo>
                  <a:pt x="1922810" y="1922811"/>
                </a:lnTo>
                <a:lnTo>
                  <a:pt x="19228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0448903" y="6419745"/>
            <a:ext cx="3066582" cy="6133165"/>
          </a:xfrm>
          <a:custGeom>
            <a:avLst/>
            <a:gdLst/>
            <a:ahLst/>
            <a:cxnLst/>
            <a:rect r="r" b="b" t="t" l="l"/>
            <a:pathLst>
              <a:path h="6133165" w="3066582">
                <a:moveTo>
                  <a:pt x="0" y="0"/>
                </a:moveTo>
                <a:lnTo>
                  <a:pt x="3066582" y="0"/>
                </a:lnTo>
                <a:lnTo>
                  <a:pt x="3066582" y="6133165"/>
                </a:lnTo>
                <a:lnTo>
                  <a:pt x="0" y="6133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537703" y="7267582"/>
            <a:ext cx="1840150" cy="18401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066479" y="1731263"/>
            <a:ext cx="1253611" cy="125361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400014" y="4625698"/>
            <a:ext cx="920075" cy="9200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0848519" y="400430"/>
            <a:ext cx="6410781" cy="6410781"/>
          </a:xfrm>
          <a:custGeom>
            <a:avLst/>
            <a:gdLst/>
            <a:ahLst/>
            <a:cxnLst/>
            <a:rect r="r" b="b" t="t" l="l"/>
            <a:pathLst>
              <a:path h="6410781" w="6410781">
                <a:moveTo>
                  <a:pt x="0" y="0"/>
                </a:moveTo>
                <a:lnTo>
                  <a:pt x="6410781" y="0"/>
                </a:lnTo>
                <a:lnTo>
                  <a:pt x="6410781" y="6410781"/>
                </a:lnTo>
                <a:lnTo>
                  <a:pt x="0" y="6410781"/>
                </a:lnTo>
                <a:lnTo>
                  <a:pt x="0" y="0"/>
                </a:lnTo>
                <a:close/>
              </a:path>
            </a:pathLst>
          </a:custGeom>
          <a:blipFill>
            <a:blip r:embed="rId6"/>
            <a:stretch>
              <a:fillRect l="0" t="0" r="0" b="0"/>
            </a:stretch>
          </a:blipFill>
        </p:spPr>
      </p:sp>
      <p:sp>
        <p:nvSpPr>
          <p:cNvPr name="TextBox 17" id="17"/>
          <p:cNvSpPr txBox="true"/>
          <p:nvPr/>
        </p:nvSpPr>
        <p:spPr>
          <a:xfrm rot="0">
            <a:off x="1125212" y="1984179"/>
            <a:ext cx="4641277" cy="2125346"/>
          </a:xfrm>
          <a:prstGeom prst="rect">
            <a:avLst/>
          </a:prstGeom>
        </p:spPr>
        <p:txBody>
          <a:bodyPr anchor="t" rtlCol="false" tIns="0" lIns="0" bIns="0" rIns="0">
            <a:spAutoFit/>
          </a:bodyPr>
          <a:lstStyle/>
          <a:p>
            <a:pPr algn="l">
              <a:lnSpc>
                <a:spcPts val="8240"/>
              </a:lnSpc>
            </a:pPr>
            <a:r>
              <a:rPr lang="en-US" sz="8000">
                <a:solidFill>
                  <a:srgbClr val="B39A81"/>
                </a:solidFill>
                <a:latin typeface="DM Sans Bold"/>
              </a:rPr>
              <a:t>Informe </a:t>
            </a:r>
          </a:p>
          <a:p>
            <a:pPr algn="l">
              <a:lnSpc>
                <a:spcPts val="8240"/>
              </a:lnSpc>
            </a:pPr>
            <a:r>
              <a:rPr lang="en-US" sz="8000">
                <a:solidFill>
                  <a:srgbClr val="B39A81"/>
                </a:solidFill>
                <a:latin typeface="DM Sans Bold"/>
              </a:rPr>
              <a:t>Ejecutivo</a:t>
            </a:r>
          </a:p>
        </p:txBody>
      </p:sp>
      <p:sp>
        <p:nvSpPr>
          <p:cNvPr name="TextBox 18" id="18"/>
          <p:cNvSpPr txBox="true"/>
          <p:nvPr/>
        </p:nvSpPr>
        <p:spPr>
          <a:xfrm rot="0">
            <a:off x="1028700" y="5526723"/>
            <a:ext cx="8115300" cy="1284488"/>
          </a:xfrm>
          <a:prstGeom prst="rect">
            <a:avLst/>
          </a:prstGeom>
        </p:spPr>
        <p:txBody>
          <a:bodyPr anchor="t" rtlCol="false" tIns="0" lIns="0" bIns="0" rIns="0">
            <a:spAutoFit/>
          </a:bodyPr>
          <a:lstStyle/>
          <a:p>
            <a:pPr algn="l" marL="0" indent="0" lvl="0">
              <a:lnSpc>
                <a:spcPts val="3447"/>
              </a:lnSpc>
              <a:spcBef>
                <a:spcPct val="0"/>
              </a:spcBef>
            </a:pPr>
            <a:r>
              <a:rPr lang="en-US" sz="2652">
                <a:solidFill>
                  <a:srgbClr val="000000"/>
                </a:solidFill>
                <a:latin typeface="Open Sauce"/>
              </a:rPr>
              <a:t>Datos relevantes sobre las vulnerabilidades detectadas  dirigidas a los servidores de la empresa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474364" y="714934"/>
            <a:ext cx="13813636" cy="9258300"/>
          </a:xfrm>
          <a:custGeom>
            <a:avLst/>
            <a:gdLst/>
            <a:ahLst/>
            <a:cxnLst/>
            <a:rect r="r" b="b" t="t" l="l"/>
            <a:pathLst>
              <a:path h="9258300" w="13813636">
                <a:moveTo>
                  <a:pt x="0" y="0"/>
                </a:moveTo>
                <a:lnTo>
                  <a:pt x="13813636" y="0"/>
                </a:lnTo>
                <a:lnTo>
                  <a:pt x="13813636" y="9258300"/>
                </a:lnTo>
                <a:lnTo>
                  <a:pt x="0" y="9258300"/>
                </a:lnTo>
                <a:lnTo>
                  <a:pt x="0" y="0"/>
                </a:lnTo>
                <a:close/>
              </a:path>
            </a:pathLst>
          </a:custGeom>
          <a:blipFill>
            <a:blip r:embed="rId2"/>
            <a:stretch>
              <a:fillRect l="-5491" t="-10219" r="-9935" b="-1525"/>
            </a:stretch>
          </a:blipFill>
        </p:spPr>
      </p:sp>
      <p:sp>
        <p:nvSpPr>
          <p:cNvPr name="Freeform 3" id="3"/>
          <p:cNvSpPr/>
          <p:nvPr/>
        </p:nvSpPr>
        <p:spPr>
          <a:xfrm flipH="false" flipV="false" rot="0">
            <a:off x="441789" y="362835"/>
            <a:ext cx="3659401" cy="3982013"/>
          </a:xfrm>
          <a:custGeom>
            <a:avLst/>
            <a:gdLst/>
            <a:ahLst/>
            <a:cxnLst/>
            <a:rect r="r" b="b" t="t" l="l"/>
            <a:pathLst>
              <a:path h="3982013" w="3659401">
                <a:moveTo>
                  <a:pt x="0" y="0"/>
                </a:moveTo>
                <a:lnTo>
                  <a:pt x="3659402" y="0"/>
                </a:lnTo>
                <a:lnTo>
                  <a:pt x="3659402" y="3982013"/>
                </a:lnTo>
                <a:lnTo>
                  <a:pt x="0" y="3982013"/>
                </a:lnTo>
                <a:lnTo>
                  <a:pt x="0" y="0"/>
                </a:lnTo>
                <a:close/>
              </a:path>
            </a:pathLst>
          </a:custGeom>
          <a:blipFill>
            <a:blip r:embed="rId3"/>
            <a:stretch>
              <a:fillRect l="-5691" t="-3846" r="-5691" b="0"/>
            </a:stretch>
          </a:blipFill>
        </p:spPr>
      </p:sp>
      <p:sp>
        <p:nvSpPr>
          <p:cNvPr name="TextBox 4" id="4"/>
          <p:cNvSpPr txBox="true"/>
          <p:nvPr/>
        </p:nvSpPr>
        <p:spPr>
          <a:xfrm rot="0">
            <a:off x="241206" y="5410759"/>
            <a:ext cx="4233158" cy="2885190"/>
          </a:xfrm>
          <a:prstGeom prst="rect">
            <a:avLst/>
          </a:prstGeom>
        </p:spPr>
        <p:txBody>
          <a:bodyPr anchor="t" rtlCol="false" tIns="0" lIns="0" bIns="0" rIns="0">
            <a:spAutoFit/>
          </a:bodyPr>
          <a:lstStyle/>
          <a:p>
            <a:pPr algn="l">
              <a:lnSpc>
                <a:spcPts val="4501"/>
              </a:lnSpc>
            </a:pPr>
            <a:r>
              <a:rPr lang="en-US" sz="4370">
                <a:solidFill>
                  <a:srgbClr val="0D232D"/>
                </a:solidFill>
                <a:latin typeface="DM Sans Bold"/>
              </a:rPr>
              <a:t>  ESTRUCTURA</a:t>
            </a:r>
          </a:p>
          <a:p>
            <a:pPr algn="l">
              <a:lnSpc>
                <a:spcPts val="4501"/>
              </a:lnSpc>
            </a:pPr>
            <a:r>
              <a:rPr lang="en-US" sz="4370">
                <a:solidFill>
                  <a:srgbClr val="0D232D"/>
                </a:solidFill>
                <a:latin typeface="DM Sans Bold"/>
              </a:rPr>
              <a:t> </a:t>
            </a:r>
          </a:p>
          <a:p>
            <a:pPr algn="l">
              <a:lnSpc>
                <a:spcPts val="4501"/>
              </a:lnSpc>
            </a:pPr>
            <a:r>
              <a:rPr lang="en-US" sz="4370">
                <a:solidFill>
                  <a:srgbClr val="0D232D"/>
                </a:solidFill>
                <a:latin typeface="DM Sans Bold"/>
              </a:rPr>
              <a:t>ORGANIZATIVA</a:t>
            </a:r>
          </a:p>
          <a:p>
            <a:pPr algn="l">
              <a:lnSpc>
                <a:spcPts val="4501"/>
              </a:lnSpc>
            </a:pPr>
          </a:p>
          <a:p>
            <a:pPr algn="l">
              <a:lnSpc>
                <a:spcPts val="4501"/>
              </a:lnSpc>
            </a:pPr>
            <a:r>
              <a:rPr lang="en-US" sz="4370">
                <a:solidFill>
                  <a:srgbClr val="0D232D"/>
                </a:solidFill>
                <a:latin typeface="DM Sans Bold"/>
              </a:rPr>
              <a:t> DEL OBJETIVO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3705465" y="5437464"/>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22842" y="8534088"/>
            <a:ext cx="1607607" cy="1607607"/>
          </a:xfrm>
          <a:custGeom>
            <a:avLst/>
            <a:gdLst/>
            <a:ahLst/>
            <a:cxnLst/>
            <a:rect r="r" b="b" t="t" l="l"/>
            <a:pathLst>
              <a:path h="1607607" w="1607607">
                <a:moveTo>
                  <a:pt x="1607607" y="0"/>
                </a:moveTo>
                <a:lnTo>
                  <a:pt x="0" y="0"/>
                </a:lnTo>
                <a:lnTo>
                  <a:pt x="0" y="1607607"/>
                </a:lnTo>
                <a:lnTo>
                  <a:pt x="1607607" y="1607607"/>
                </a:lnTo>
                <a:lnTo>
                  <a:pt x="16076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47496" y="1151160"/>
            <a:ext cx="920075" cy="9200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3293438" y="9507376"/>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9144000" y="7137898"/>
            <a:ext cx="1580748" cy="3003796"/>
          </a:xfrm>
          <a:custGeom>
            <a:avLst/>
            <a:gdLst/>
            <a:ahLst/>
            <a:cxnLst/>
            <a:rect r="r" b="b" t="t" l="l"/>
            <a:pathLst>
              <a:path h="3003796" w="1580748">
                <a:moveTo>
                  <a:pt x="0" y="0"/>
                </a:moveTo>
                <a:lnTo>
                  <a:pt x="1580748" y="0"/>
                </a:lnTo>
                <a:lnTo>
                  <a:pt x="1580748" y="3003797"/>
                </a:lnTo>
                <a:lnTo>
                  <a:pt x="0" y="3003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91695" y="5143500"/>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91695" y="5822736"/>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478561" y="6525410"/>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478561" y="7283495"/>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91695" y="8900265"/>
            <a:ext cx="594922" cy="358035"/>
          </a:xfrm>
          <a:custGeom>
            <a:avLst/>
            <a:gdLst/>
            <a:ahLst/>
            <a:cxnLst/>
            <a:rect r="r" b="b" t="t" l="l"/>
            <a:pathLst>
              <a:path h="358035" w="594922">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630449" y="221066"/>
            <a:ext cx="2286891" cy="2296381"/>
          </a:xfrm>
          <a:custGeom>
            <a:avLst/>
            <a:gdLst/>
            <a:ahLst/>
            <a:cxnLst/>
            <a:rect r="r" b="b" t="t" l="l"/>
            <a:pathLst>
              <a:path h="2296381" w="2286891">
                <a:moveTo>
                  <a:pt x="0" y="0"/>
                </a:moveTo>
                <a:lnTo>
                  <a:pt x="2286892" y="0"/>
                </a:lnTo>
                <a:lnTo>
                  <a:pt x="2286892" y="2296381"/>
                </a:lnTo>
                <a:lnTo>
                  <a:pt x="0" y="2296381"/>
                </a:lnTo>
                <a:lnTo>
                  <a:pt x="0" y="0"/>
                </a:lnTo>
                <a:close/>
              </a:path>
            </a:pathLst>
          </a:custGeom>
          <a:blipFill>
            <a:blip r:embed="rId8"/>
            <a:stretch>
              <a:fillRect l="0" t="0" r="0" b="0"/>
            </a:stretch>
          </a:blipFill>
        </p:spPr>
      </p:sp>
      <p:sp>
        <p:nvSpPr>
          <p:cNvPr name="Freeform 19" id="19"/>
          <p:cNvSpPr/>
          <p:nvPr/>
        </p:nvSpPr>
        <p:spPr>
          <a:xfrm flipH="false" flipV="false" rot="0">
            <a:off x="6292803" y="37176"/>
            <a:ext cx="11995197" cy="10249824"/>
          </a:xfrm>
          <a:custGeom>
            <a:avLst/>
            <a:gdLst/>
            <a:ahLst/>
            <a:cxnLst/>
            <a:rect r="r" b="b" t="t" l="l"/>
            <a:pathLst>
              <a:path h="10249824" w="11995197">
                <a:moveTo>
                  <a:pt x="0" y="0"/>
                </a:moveTo>
                <a:lnTo>
                  <a:pt x="11995197" y="0"/>
                </a:lnTo>
                <a:lnTo>
                  <a:pt x="11995197" y="10249824"/>
                </a:lnTo>
                <a:lnTo>
                  <a:pt x="0" y="10249824"/>
                </a:lnTo>
                <a:lnTo>
                  <a:pt x="0" y="0"/>
                </a:lnTo>
                <a:close/>
              </a:path>
            </a:pathLst>
          </a:custGeom>
          <a:blipFill>
            <a:blip r:embed="rId9"/>
            <a:stretch>
              <a:fillRect l="-18541" t="-12968" r="-18541" b="-11720"/>
            </a:stretch>
          </a:blipFill>
        </p:spPr>
      </p:sp>
      <p:sp>
        <p:nvSpPr>
          <p:cNvPr name="TextBox 20" id="20"/>
          <p:cNvSpPr txBox="true"/>
          <p:nvPr/>
        </p:nvSpPr>
        <p:spPr>
          <a:xfrm rot="0">
            <a:off x="139380" y="2660322"/>
            <a:ext cx="6308116" cy="2125346"/>
          </a:xfrm>
          <a:prstGeom prst="rect">
            <a:avLst/>
          </a:prstGeom>
        </p:spPr>
        <p:txBody>
          <a:bodyPr anchor="t" rtlCol="false" tIns="0" lIns="0" bIns="0" rIns="0">
            <a:spAutoFit/>
          </a:bodyPr>
          <a:lstStyle/>
          <a:p>
            <a:pPr algn="l">
              <a:lnSpc>
                <a:spcPts val="8240"/>
              </a:lnSpc>
            </a:pPr>
            <a:r>
              <a:rPr lang="en-US" sz="8000">
                <a:solidFill>
                  <a:srgbClr val="212121"/>
                </a:solidFill>
                <a:latin typeface="DM Sans Bold"/>
              </a:rPr>
              <a:t>   Resumen  del dominio</a:t>
            </a:r>
          </a:p>
        </p:txBody>
      </p:sp>
      <p:sp>
        <p:nvSpPr>
          <p:cNvPr name="TextBox 21" id="21"/>
          <p:cNvSpPr txBox="true"/>
          <p:nvPr/>
        </p:nvSpPr>
        <p:spPr>
          <a:xfrm rot="0">
            <a:off x="1954382" y="5056835"/>
            <a:ext cx="7624214" cy="468217"/>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   REGISTRO: Dinahosting S.L.</a:t>
            </a:r>
          </a:p>
        </p:txBody>
      </p:sp>
      <p:sp>
        <p:nvSpPr>
          <p:cNvPr name="TextBox 22" id="22"/>
          <p:cNvSpPr txBox="true"/>
          <p:nvPr/>
        </p:nvSpPr>
        <p:spPr>
          <a:xfrm rot="0">
            <a:off x="2273431" y="5796220"/>
            <a:ext cx="7624214" cy="468217"/>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IP: 82.98.178.143</a:t>
            </a:r>
          </a:p>
        </p:txBody>
      </p:sp>
      <p:sp>
        <p:nvSpPr>
          <p:cNvPr name="TextBox 23" id="23"/>
          <p:cNvSpPr txBox="true"/>
          <p:nvPr/>
        </p:nvSpPr>
        <p:spPr>
          <a:xfrm rot="0">
            <a:off x="2273431" y="6577860"/>
            <a:ext cx="7624214" cy="468217"/>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EXPIRA: 28 de febrero de 2025</a:t>
            </a:r>
          </a:p>
        </p:txBody>
      </p:sp>
      <p:sp>
        <p:nvSpPr>
          <p:cNvPr name="TextBox 24" id="24"/>
          <p:cNvSpPr txBox="true"/>
          <p:nvPr/>
        </p:nvSpPr>
        <p:spPr>
          <a:xfrm rot="0">
            <a:off x="2175212" y="7340645"/>
            <a:ext cx="7624214" cy="1369083"/>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ESTADO: bloqueado contra eliminación y transferencia no autorizada</a:t>
            </a:r>
          </a:p>
        </p:txBody>
      </p:sp>
      <p:sp>
        <p:nvSpPr>
          <p:cNvPr name="TextBox 25" id="25"/>
          <p:cNvSpPr txBox="true"/>
          <p:nvPr/>
        </p:nvSpPr>
        <p:spPr>
          <a:xfrm rot="0">
            <a:off x="2175212" y="8790083"/>
            <a:ext cx="7624214" cy="468217"/>
          </a:xfrm>
          <a:prstGeom prst="rect">
            <a:avLst/>
          </a:prstGeom>
        </p:spPr>
        <p:txBody>
          <a:bodyPr anchor="t" rtlCol="false" tIns="0" lIns="0" bIns="0" rIns="0">
            <a:spAutoFit/>
          </a:bodyPr>
          <a:lstStyle/>
          <a:p>
            <a:pPr algn="l">
              <a:lnSpc>
                <a:spcPts val="3574"/>
              </a:lnSpc>
            </a:pPr>
            <a:r>
              <a:rPr lang="en-US" sz="3470">
                <a:solidFill>
                  <a:srgbClr val="1FBFC7"/>
                </a:solidFill>
                <a:latin typeface="DM Sans Bold"/>
              </a:rPr>
              <a:t>EMAIL: mail.echaurren.com</a:t>
            </a:r>
          </a:p>
        </p:txBody>
      </p:sp>
      <p:sp>
        <p:nvSpPr>
          <p:cNvPr name="Freeform 26" id="26"/>
          <p:cNvSpPr/>
          <p:nvPr/>
        </p:nvSpPr>
        <p:spPr>
          <a:xfrm flipH="false" flipV="false" rot="5400000">
            <a:off x="9144000" y="7822563"/>
            <a:ext cx="1580748" cy="3003796"/>
          </a:xfrm>
          <a:custGeom>
            <a:avLst/>
            <a:gdLst/>
            <a:ahLst/>
            <a:cxnLst/>
            <a:rect r="r" b="b" t="t" l="l"/>
            <a:pathLst>
              <a:path h="3003796" w="1580748">
                <a:moveTo>
                  <a:pt x="0" y="0"/>
                </a:moveTo>
                <a:lnTo>
                  <a:pt x="1580748" y="0"/>
                </a:lnTo>
                <a:lnTo>
                  <a:pt x="1580748" y="3003797"/>
                </a:lnTo>
                <a:lnTo>
                  <a:pt x="0" y="3003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293780" y="6349433"/>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8247459"/>
            <a:ext cx="1922810" cy="1922810"/>
          </a:xfrm>
          <a:custGeom>
            <a:avLst/>
            <a:gdLst/>
            <a:ahLst/>
            <a:cxnLst/>
            <a:rect r="r" b="b" t="t" l="l"/>
            <a:pathLst>
              <a:path h="1922810" w="1922810">
                <a:moveTo>
                  <a:pt x="1922810" y="0"/>
                </a:moveTo>
                <a:lnTo>
                  <a:pt x="0" y="0"/>
                </a:lnTo>
                <a:lnTo>
                  <a:pt x="0" y="1922811"/>
                </a:lnTo>
                <a:lnTo>
                  <a:pt x="1922810" y="1922811"/>
                </a:lnTo>
                <a:lnTo>
                  <a:pt x="19228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306451" y="162606"/>
            <a:ext cx="920075" cy="9200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4427125" y="8891705"/>
            <a:ext cx="634319" cy="63431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6917984" y="-1357128"/>
            <a:ext cx="10751592" cy="3917228"/>
          </a:xfrm>
          <a:custGeom>
            <a:avLst/>
            <a:gdLst/>
            <a:ahLst/>
            <a:cxnLst/>
            <a:rect r="r" b="b" t="t" l="l"/>
            <a:pathLst>
              <a:path h="3917228" w="10751592">
                <a:moveTo>
                  <a:pt x="0" y="0"/>
                </a:moveTo>
                <a:lnTo>
                  <a:pt x="10751592" y="0"/>
                </a:lnTo>
                <a:lnTo>
                  <a:pt x="10751592" y="3917227"/>
                </a:lnTo>
                <a:lnTo>
                  <a:pt x="0" y="3917227"/>
                </a:lnTo>
                <a:lnTo>
                  <a:pt x="0" y="0"/>
                </a:lnTo>
                <a:close/>
              </a:path>
            </a:pathLst>
          </a:custGeom>
          <a:blipFill>
            <a:blip r:embed="rId4"/>
            <a:stretch>
              <a:fillRect l="-12449" t="0" r="-15821" b="-38387"/>
            </a:stretch>
          </a:blipFill>
        </p:spPr>
      </p:sp>
      <p:sp>
        <p:nvSpPr>
          <p:cNvPr name="Freeform 16" id="16"/>
          <p:cNvSpPr/>
          <p:nvPr/>
        </p:nvSpPr>
        <p:spPr>
          <a:xfrm flipH="false" flipV="false" rot="0">
            <a:off x="7070924" y="2759246"/>
            <a:ext cx="2073076" cy="2069051"/>
          </a:xfrm>
          <a:custGeom>
            <a:avLst/>
            <a:gdLst/>
            <a:ahLst/>
            <a:cxnLst/>
            <a:rect r="r" b="b" t="t" l="l"/>
            <a:pathLst>
              <a:path h="2069051" w="2073076">
                <a:moveTo>
                  <a:pt x="0" y="0"/>
                </a:moveTo>
                <a:lnTo>
                  <a:pt x="2073076" y="0"/>
                </a:lnTo>
                <a:lnTo>
                  <a:pt x="2073076" y="2069051"/>
                </a:lnTo>
                <a:lnTo>
                  <a:pt x="0" y="2069051"/>
                </a:lnTo>
                <a:lnTo>
                  <a:pt x="0" y="0"/>
                </a:lnTo>
                <a:close/>
              </a:path>
            </a:pathLst>
          </a:custGeom>
          <a:blipFill>
            <a:blip r:embed="rId5"/>
            <a:stretch>
              <a:fillRect l="0" t="0" r="0" b="0"/>
            </a:stretch>
          </a:blipFill>
        </p:spPr>
      </p:sp>
      <p:sp>
        <p:nvSpPr>
          <p:cNvPr name="Freeform 17" id="17"/>
          <p:cNvSpPr/>
          <p:nvPr/>
        </p:nvSpPr>
        <p:spPr>
          <a:xfrm flipH="false" flipV="false" rot="0">
            <a:off x="9362173" y="2933172"/>
            <a:ext cx="8686585" cy="1721200"/>
          </a:xfrm>
          <a:custGeom>
            <a:avLst/>
            <a:gdLst/>
            <a:ahLst/>
            <a:cxnLst/>
            <a:rect r="r" b="b" t="t" l="l"/>
            <a:pathLst>
              <a:path h="1721200" w="8686585">
                <a:moveTo>
                  <a:pt x="0" y="0"/>
                </a:moveTo>
                <a:lnTo>
                  <a:pt x="8686585" y="0"/>
                </a:lnTo>
                <a:lnTo>
                  <a:pt x="8686585" y="1721199"/>
                </a:lnTo>
                <a:lnTo>
                  <a:pt x="0" y="1721199"/>
                </a:lnTo>
                <a:lnTo>
                  <a:pt x="0" y="0"/>
                </a:lnTo>
                <a:close/>
              </a:path>
            </a:pathLst>
          </a:custGeom>
          <a:blipFill>
            <a:blip r:embed="rId6"/>
            <a:stretch>
              <a:fillRect l="0" t="-15078" r="-11452" b="-59939"/>
            </a:stretch>
          </a:blipFill>
        </p:spPr>
      </p:sp>
      <p:sp>
        <p:nvSpPr>
          <p:cNvPr name="Freeform 18" id="18"/>
          <p:cNvSpPr/>
          <p:nvPr/>
        </p:nvSpPr>
        <p:spPr>
          <a:xfrm flipH="false" flipV="false" rot="0">
            <a:off x="7070924" y="5009657"/>
            <a:ext cx="9148654" cy="2679553"/>
          </a:xfrm>
          <a:custGeom>
            <a:avLst/>
            <a:gdLst/>
            <a:ahLst/>
            <a:cxnLst/>
            <a:rect r="r" b="b" t="t" l="l"/>
            <a:pathLst>
              <a:path h="2679553" w="9148654">
                <a:moveTo>
                  <a:pt x="0" y="0"/>
                </a:moveTo>
                <a:lnTo>
                  <a:pt x="9148654" y="0"/>
                </a:lnTo>
                <a:lnTo>
                  <a:pt x="9148654" y="2679553"/>
                </a:lnTo>
                <a:lnTo>
                  <a:pt x="0" y="2679553"/>
                </a:lnTo>
                <a:lnTo>
                  <a:pt x="0" y="0"/>
                </a:lnTo>
                <a:close/>
              </a:path>
            </a:pathLst>
          </a:custGeom>
          <a:blipFill>
            <a:blip r:embed="rId7"/>
            <a:stretch>
              <a:fillRect l="-4352" t="-20257" r="-13122" b="-38497"/>
            </a:stretch>
          </a:blipFill>
        </p:spPr>
      </p:sp>
      <p:sp>
        <p:nvSpPr>
          <p:cNvPr name="Freeform 19" id="19"/>
          <p:cNvSpPr/>
          <p:nvPr/>
        </p:nvSpPr>
        <p:spPr>
          <a:xfrm flipH="false" flipV="false" rot="0">
            <a:off x="16385465" y="5414796"/>
            <a:ext cx="1902535" cy="1869274"/>
          </a:xfrm>
          <a:custGeom>
            <a:avLst/>
            <a:gdLst/>
            <a:ahLst/>
            <a:cxnLst/>
            <a:rect r="r" b="b" t="t" l="l"/>
            <a:pathLst>
              <a:path h="1869274" w="1902535">
                <a:moveTo>
                  <a:pt x="0" y="0"/>
                </a:moveTo>
                <a:lnTo>
                  <a:pt x="1902535" y="0"/>
                </a:lnTo>
                <a:lnTo>
                  <a:pt x="1902535" y="1869274"/>
                </a:lnTo>
                <a:lnTo>
                  <a:pt x="0" y="1869274"/>
                </a:lnTo>
                <a:lnTo>
                  <a:pt x="0" y="0"/>
                </a:lnTo>
                <a:close/>
              </a:path>
            </a:pathLst>
          </a:custGeom>
          <a:blipFill>
            <a:blip r:embed="rId8"/>
            <a:stretch>
              <a:fillRect l="-3650" t="0" r="-3650" b="-8571"/>
            </a:stretch>
          </a:blipFill>
        </p:spPr>
      </p:sp>
      <p:sp>
        <p:nvSpPr>
          <p:cNvPr name="Freeform 20" id="20"/>
          <p:cNvSpPr/>
          <p:nvPr/>
        </p:nvSpPr>
        <p:spPr>
          <a:xfrm flipH="false" flipV="false" rot="0">
            <a:off x="7126929" y="7889235"/>
            <a:ext cx="6259078" cy="2488412"/>
          </a:xfrm>
          <a:custGeom>
            <a:avLst/>
            <a:gdLst/>
            <a:ahLst/>
            <a:cxnLst/>
            <a:rect r="r" b="b" t="t" l="l"/>
            <a:pathLst>
              <a:path h="2488412" w="6259078">
                <a:moveTo>
                  <a:pt x="0" y="0"/>
                </a:moveTo>
                <a:lnTo>
                  <a:pt x="6259078" y="0"/>
                </a:lnTo>
                <a:lnTo>
                  <a:pt x="6259078" y="2488412"/>
                </a:lnTo>
                <a:lnTo>
                  <a:pt x="0" y="2488412"/>
                </a:lnTo>
                <a:lnTo>
                  <a:pt x="0" y="0"/>
                </a:lnTo>
                <a:close/>
              </a:path>
            </a:pathLst>
          </a:custGeom>
          <a:blipFill>
            <a:blip r:embed="rId9"/>
            <a:stretch>
              <a:fillRect l="0" t="0" r="-12360" b="0"/>
            </a:stretch>
          </a:blipFill>
        </p:spPr>
      </p:sp>
      <p:sp>
        <p:nvSpPr>
          <p:cNvPr name="Freeform 21" id="21"/>
          <p:cNvSpPr/>
          <p:nvPr/>
        </p:nvSpPr>
        <p:spPr>
          <a:xfrm flipH="false" flipV="false" rot="0">
            <a:off x="13530435" y="8247459"/>
            <a:ext cx="4518323" cy="1673957"/>
          </a:xfrm>
          <a:custGeom>
            <a:avLst/>
            <a:gdLst/>
            <a:ahLst/>
            <a:cxnLst/>
            <a:rect r="r" b="b" t="t" l="l"/>
            <a:pathLst>
              <a:path h="1673957" w="4518323">
                <a:moveTo>
                  <a:pt x="0" y="0"/>
                </a:moveTo>
                <a:lnTo>
                  <a:pt x="4518323" y="0"/>
                </a:lnTo>
                <a:lnTo>
                  <a:pt x="4518323" y="1673957"/>
                </a:lnTo>
                <a:lnTo>
                  <a:pt x="0" y="1673957"/>
                </a:lnTo>
                <a:lnTo>
                  <a:pt x="0" y="0"/>
                </a:lnTo>
                <a:close/>
              </a:path>
            </a:pathLst>
          </a:custGeom>
          <a:blipFill>
            <a:blip r:embed="rId10"/>
            <a:stretch>
              <a:fillRect l="0" t="0" r="0" b="0"/>
            </a:stretch>
          </a:blipFill>
        </p:spPr>
      </p:sp>
      <p:sp>
        <p:nvSpPr>
          <p:cNvPr name="TextBox 22" id="22"/>
          <p:cNvSpPr txBox="true"/>
          <p:nvPr/>
        </p:nvSpPr>
        <p:spPr>
          <a:xfrm rot="0">
            <a:off x="518900" y="1196981"/>
            <a:ext cx="6608029" cy="1886842"/>
          </a:xfrm>
          <a:prstGeom prst="rect">
            <a:avLst/>
          </a:prstGeom>
        </p:spPr>
        <p:txBody>
          <a:bodyPr anchor="t" rtlCol="false" tIns="0" lIns="0" bIns="0" rIns="0">
            <a:spAutoFit/>
          </a:bodyPr>
          <a:lstStyle/>
          <a:p>
            <a:pPr algn="l">
              <a:lnSpc>
                <a:spcPts val="7313"/>
              </a:lnSpc>
            </a:pPr>
            <a:r>
              <a:rPr lang="en-US" sz="7100">
                <a:solidFill>
                  <a:srgbClr val="663522"/>
                </a:solidFill>
                <a:latin typeface="DM Sans Bold"/>
              </a:rPr>
              <a:t>DATOS SENSIBLES -PII</a:t>
            </a:r>
          </a:p>
        </p:txBody>
      </p:sp>
      <p:sp>
        <p:nvSpPr>
          <p:cNvPr name="TextBox 23" id="23"/>
          <p:cNvSpPr txBox="true"/>
          <p:nvPr/>
        </p:nvSpPr>
        <p:spPr>
          <a:xfrm rot="0">
            <a:off x="1028700" y="3055249"/>
            <a:ext cx="5378873" cy="5313041"/>
          </a:xfrm>
          <a:prstGeom prst="rect">
            <a:avLst/>
          </a:prstGeom>
        </p:spPr>
        <p:txBody>
          <a:bodyPr anchor="t" rtlCol="false" tIns="0" lIns="0" bIns="0" rIns="0">
            <a:spAutoFit/>
          </a:bodyPr>
          <a:lstStyle/>
          <a:p>
            <a:pPr algn="l" marL="0" indent="0" lvl="0">
              <a:lnSpc>
                <a:spcPts val="3219"/>
              </a:lnSpc>
              <a:spcBef>
                <a:spcPct val="0"/>
              </a:spcBef>
            </a:pPr>
            <a:r>
              <a:rPr lang="en-US" sz="2476">
                <a:solidFill>
                  <a:srgbClr val="000000"/>
                </a:solidFill>
                <a:latin typeface="Open Sauce"/>
              </a:rPr>
              <a:t>Se han encontrado números de teléfono, emails, fotografías, direcciones fisicas, filiacionesy enlaces a direcciones de Google Maps revelando ubicaciones especificas, algunos de los cuales estan dentro de la normativa de proteccion de datos. Ademas por sel sector dedicado, es crucial la recoleccion y proteccion de los datos personales de clientes para cumplir con el RGPD y evitar sanciones.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9258300"/>
            <a:ext cx="883395" cy="883395"/>
          </a:xfrm>
          <a:custGeom>
            <a:avLst/>
            <a:gdLst/>
            <a:ahLst/>
            <a:cxnLst/>
            <a:rect r="r" b="b" t="t" l="l"/>
            <a:pathLst>
              <a:path h="883395" w="883395">
                <a:moveTo>
                  <a:pt x="883395" y="0"/>
                </a:moveTo>
                <a:lnTo>
                  <a:pt x="0" y="0"/>
                </a:lnTo>
                <a:lnTo>
                  <a:pt x="0" y="883395"/>
                </a:lnTo>
                <a:lnTo>
                  <a:pt x="883395" y="883395"/>
                </a:lnTo>
                <a:lnTo>
                  <a:pt x="88339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874862" y="516841"/>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730362" y="2469466"/>
            <a:ext cx="11557638" cy="6898029"/>
          </a:xfrm>
          <a:custGeom>
            <a:avLst/>
            <a:gdLst/>
            <a:ahLst/>
            <a:cxnLst/>
            <a:rect r="r" b="b" t="t" l="l"/>
            <a:pathLst>
              <a:path h="6898029" w="11557638">
                <a:moveTo>
                  <a:pt x="0" y="0"/>
                </a:moveTo>
                <a:lnTo>
                  <a:pt x="11557638" y="0"/>
                </a:lnTo>
                <a:lnTo>
                  <a:pt x="11557638" y="6898029"/>
                </a:lnTo>
                <a:lnTo>
                  <a:pt x="0" y="6898029"/>
                </a:lnTo>
                <a:lnTo>
                  <a:pt x="0" y="0"/>
                </a:lnTo>
                <a:close/>
              </a:path>
            </a:pathLst>
          </a:custGeom>
          <a:blipFill>
            <a:blip r:embed="rId8"/>
            <a:stretch>
              <a:fillRect l="0" t="-11383" r="-29436" b="-2384"/>
            </a:stretch>
          </a:blipFill>
        </p:spPr>
      </p:sp>
      <p:sp>
        <p:nvSpPr>
          <p:cNvPr name="TextBox 18" id="18"/>
          <p:cNvSpPr txBox="true"/>
          <p:nvPr/>
        </p:nvSpPr>
        <p:spPr>
          <a:xfrm rot="0">
            <a:off x="550421" y="727920"/>
            <a:ext cx="6419080" cy="1265687"/>
          </a:xfrm>
          <a:prstGeom prst="rect">
            <a:avLst/>
          </a:prstGeom>
        </p:spPr>
        <p:txBody>
          <a:bodyPr anchor="t" rtlCol="false" tIns="0" lIns="0" bIns="0" rIns="0">
            <a:spAutoFit/>
          </a:bodyPr>
          <a:lstStyle/>
          <a:p>
            <a:pPr algn="l">
              <a:lnSpc>
                <a:spcPts val="4944"/>
              </a:lnSpc>
            </a:pPr>
            <a:r>
              <a:rPr lang="en-US" sz="4800">
                <a:solidFill>
                  <a:srgbClr val="00BF63"/>
                </a:solidFill>
                <a:latin typeface="DM Sans Bold"/>
              </a:rPr>
              <a:t>RECOMENDACIONES DE SEGURIDAD</a:t>
            </a:r>
          </a:p>
        </p:txBody>
      </p:sp>
      <p:sp>
        <p:nvSpPr>
          <p:cNvPr name="TextBox 19" id="19"/>
          <p:cNvSpPr txBox="true"/>
          <p:nvPr/>
        </p:nvSpPr>
        <p:spPr>
          <a:xfrm rot="0">
            <a:off x="550421" y="1896912"/>
            <a:ext cx="5940801" cy="8371602"/>
          </a:xfrm>
          <a:prstGeom prst="rect">
            <a:avLst/>
          </a:prstGeom>
        </p:spPr>
        <p:txBody>
          <a:bodyPr anchor="t" rtlCol="false" tIns="0" lIns="0" bIns="0" rIns="0">
            <a:spAutoFit/>
          </a:bodyPr>
          <a:lstStyle/>
          <a:p>
            <a:pPr algn="l" marL="500622" indent="-250311" lvl="1">
              <a:lnSpc>
                <a:spcPts val="3014"/>
              </a:lnSpc>
              <a:buFont typeface="Arial"/>
              <a:buChar char="•"/>
            </a:pPr>
            <a:r>
              <a:rPr lang="en-US" sz="2318">
                <a:solidFill>
                  <a:srgbClr val="000000"/>
                </a:solidFill>
                <a:latin typeface="Open Sauce"/>
              </a:rPr>
              <a:t>El uso de contraseñas fuertes con un mínimo de 12 caracteres, incluyendo mayúsculas, minúsculas, números y signos, implementando mecanismos de MFA ( tarjetas de empleado, aplicación de autenticación) y el uso obligatorio de HTTPs.</a:t>
            </a:r>
          </a:p>
          <a:p>
            <a:pPr algn="l" marL="500622" indent="-250311" lvl="1">
              <a:lnSpc>
                <a:spcPts val="3014"/>
              </a:lnSpc>
              <a:buFont typeface="Arial"/>
              <a:buChar char="•"/>
            </a:pPr>
            <a:r>
              <a:rPr lang="en-US" sz="2318">
                <a:solidFill>
                  <a:srgbClr val="000000"/>
                </a:solidFill>
                <a:latin typeface="Open Sauce"/>
              </a:rPr>
              <a:t>Mejorar la protección de  datos sensibles, ya que pueden ser usados por los ciberatacantes como una ventana para obtener accesos no autorizados, phishing y otros tipos de fraude.</a:t>
            </a:r>
          </a:p>
          <a:p>
            <a:pPr algn="l" marL="500622" indent="-250311" lvl="1">
              <a:lnSpc>
                <a:spcPts val="3014"/>
              </a:lnSpc>
              <a:buFont typeface="Arial"/>
              <a:buChar char="•"/>
            </a:pPr>
            <a:r>
              <a:rPr lang="en-US" sz="2318">
                <a:solidFill>
                  <a:srgbClr val="000000"/>
                </a:solidFill>
                <a:latin typeface="Open Sauce"/>
              </a:rPr>
              <a:t>Mejorar los procesos de encriptación con un algoritmo mas seguro para la transmisión y almacenamiento de datos sensibles, instalando un servidor dedicado de transmisión en una sola dirección para dicho almacenamiento, dispositivos IDS/IPS y anti ARP spoofing.</a:t>
            </a:r>
          </a:p>
          <a:p>
            <a:pPr algn="l" marL="500622" indent="-250311" lvl="1">
              <a:lnSpc>
                <a:spcPts val="3014"/>
              </a:lnSpc>
              <a:spcBef>
                <a:spcPct val="0"/>
              </a:spcBef>
              <a:buFont typeface="Arial"/>
              <a:buChar char="•"/>
            </a:pPr>
          </a:p>
        </p:txBody>
      </p:sp>
      <p:sp>
        <p:nvSpPr>
          <p:cNvPr name="TextBox 20" id="20"/>
          <p:cNvSpPr txBox="true"/>
          <p:nvPr/>
        </p:nvSpPr>
        <p:spPr>
          <a:xfrm rot="0">
            <a:off x="9144000" y="1867375"/>
            <a:ext cx="6791593" cy="339731"/>
          </a:xfrm>
          <a:prstGeom prst="rect">
            <a:avLst/>
          </a:prstGeom>
        </p:spPr>
        <p:txBody>
          <a:bodyPr anchor="t" rtlCol="false" tIns="0" lIns="0" bIns="0" rIns="0">
            <a:spAutoFit/>
          </a:bodyPr>
          <a:lstStyle/>
          <a:p>
            <a:pPr algn="l">
              <a:lnSpc>
                <a:spcPts val="2575"/>
              </a:lnSpc>
            </a:pPr>
            <a:r>
              <a:rPr lang="en-US" sz="2500">
                <a:solidFill>
                  <a:srgbClr val="00BF63"/>
                </a:solidFill>
                <a:latin typeface="DM Sans Bold"/>
              </a:rPr>
              <a:t>estructura de los dominios y subdominios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848403" y="568662"/>
            <a:ext cx="920075" cy="92007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267702" y="9082045"/>
            <a:ext cx="634319" cy="6343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844885" y="0"/>
            <a:ext cx="1870268" cy="3553953"/>
          </a:xfrm>
          <a:custGeom>
            <a:avLst/>
            <a:gdLst/>
            <a:ahLst/>
            <a:cxnLst/>
            <a:rect r="r" b="b" t="t" l="l"/>
            <a:pathLst>
              <a:path h="3553953" w="1870268">
                <a:moveTo>
                  <a:pt x="0" y="0"/>
                </a:moveTo>
                <a:lnTo>
                  <a:pt x="1870268" y="0"/>
                </a:lnTo>
                <a:lnTo>
                  <a:pt x="1870268" y="3553953"/>
                </a:lnTo>
                <a:lnTo>
                  <a:pt x="0" y="3553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rot="5400000">
            <a:off x="3564407" y="6705067"/>
            <a:ext cx="5058841" cy="0"/>
          </a:xfrm>
          <a:prstGeom prst="line">
            <a:avLst/>
          </a:prstGeom>
          <a:ln cap="flat" w="47625">
            <a:solidFill>
              <a:srgbClr val="000000"/>
            </a:solidFill>
            <a:prstDash val="solid"/>
            <a:headEnd type="none" len="sm" w="sm"/>
            <a:tailEnd type="none" len="sm" w="sm"/>
          </a:ln>
        </p:spPr>
      </p:sp>
      <p:sp>
        <p:nvSpPr>
          <p:cNvPr name="Freeform 10" id="10"/>
          <p:cNvSpPr/>
          <p:nvPr/>
        </p:nvSpPr>
        <p:spPr>
          <a:xfrm flipH="false" flipV="false" rot="-5400000">
            <a:off x="826062" y="8541433"/>
            <a:ext cx="1652124" cy="3304247"/>
          </a:xfrm>
          <a:custGeom>
            <a:avLst/>
            <a:gdLst/>
            <a:ahLst/>
            <a:cxnLst/>
            <a:rect r="r" b="b" t="t" l="l"/>
            <a:pathLst>
              <a:path h="3304247" w="1652124">
                <a:moveTo>
                  <a:pt x="0" y="0"/>
                </a:moveTo>
                <a:lnTo>
                  <a:pt x="1652123" y="0"/>
                </a:lnTo>
                <a:lnTo>
                  <a:pt x="1652123" y="3304248"/>
                </a:lnTo>
                <a:lnTo>
                  <a:pt x="0" y="3304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317665" y="2427650"/>
            <a:ext cx="10672988" cy="8835844"/>
          </a:xfrm>
          <a:custGeom>
            <a:avLst/>
            <a:gdLst/>
            <a:ahLst/>
            <a:cxnLst/>
            <a:rect r="r" b="b" t="t" l="l"/>
            <a:pathLst>
              <a:path h="8835844" w="10672988">
                <a:moveTo>
                  <a:pt x="0" y="0"/>
                </a:moveTo>
                <a:lnTo>
                  <a:pt x="10672988" y="0"/>
                </a:lnTo>
                <a:lnTo>
                  <a:pt x="10672988" y="8835845"/>
                </a:lnTo>
                <a:lnTo>
                  <a:pt x="0" y="8835845"/>
                </a:lnTo>
                <a:lnTo>
                  <a:pt x="0" y="0"/>
                </a:lnTo>
                <a:close/>
              </a:path>
            </a:pathLst>
          </a:custGeom>
          <a:blipFill>
            <a:blip r:embed="rId6"/>
            <a:stretch>
              <a:fillRect l="-7904" t="-7985" r="-14970" b="0"/>
            </a:stretch>
          </a:blipFill>
        </p:spPr>
      </p:sp>
      <p:sp>
        <p:nvSpPr>
          <p:cNvPr name="TextBox 12" id="12"/>
          <p:cNvSpPr txBox="true"/>
          <p:nvPr/>
        </p:nvSpPr>
        <p:spPr>
          <a:xfrm rot="0">
            <a:off x="836311" y="1378706"/>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
        <p:nvSpPr>
          <p:cNvPr name="TextBox 13" id="13"/>
          <p:cNvSpPr txBox="true"/>
          <p:nvPr/>
        </p:nvSpPr>
        <p:spPr>
          <a:xfrm rot="0">
            <a:off x="1088311" y="4180475"/>
            <a:ext cx="4783921" cy="2444750"/>
          </a:xfrm>
          <a:prstGeom prst="rect">
            <a:avLst/>
          </a:prstGeom>
        </p:spPr>
        <p:txBody>
          <a:bodyPr anchor="t" rtlCol="false" tIns="0" lIns="0" bIns="0" rIns="0">
            <a:spAutoFit/>
          </a:bodyPr>
          <a:lstStyle/>
          <a:p>
            <a:pPr algn="l" marL="0" indent="0" lvl="0">
              <a:lnSpc>
                <a:spcPts val="3250"/>
              </a:lnSpc>
              <a:spcBef>
                <a:spcPct val="0"/>
              </a:spcBef>
            </a:pPr>
            <a:r>
              <a:rPr lang="en-US" sz="2500">
                <a:solidFill>
                  <a:srgbClr val="000000"/>
                </a:solidFill>
                <a:latin typeface="Open Sauce"/>
              </a:rPr>
              <a:t>Herramienta de código abierto  se utiliza para extraer información de sitios web, como direcciones de correo electrónico, enlaces, archivos, y otros datos relevantes.</a:t>
            </a:r>
          </a:p>
        </p:txBody>
      </p:sp>
      <p:sp>
        <p:nvSpPr>
          <p:cNvPr name="TextBox 14" id="14"/>
          <p:cNvSpPr txBox="true"/>
          <p:nvPr/>
        </p:nvSpPr>
        <p:spPr>
          <a:xfrm rot="0">
            <a:off x="1217608" y="6826523"/>
            <a:ext cx="4358782" cy="2035175"/>
          </a:xfrm>
          <a:prstGeom prst="rect">
            <a:avLst/>
          </a:prstGeom>
        </p:spPr>
        <p:txBody>
          <a:bodyPr anchor="t" rtlCol="false" tIns="0" lIns="0" bIns="0" rIns="0">
            <a:spAutoFit/>
          </a:bodyPr>
          <a:lstStyle/>
          <a:p>
            <a:pPr algn="l" marL="0" indent="0" lvl="0">
              <a:lnSpc>
                <a:spcPts val="3250"/>
              </a:lnSpc>
              <a:spcBef>
                <a:spcPct val="0"/>
              </a:spcBef>
            </a:pPr>
            <a:r>
              <a:rPr lang="en-US" sz="2500">
                <a:solidFill>
                  <a:srgbClr val="000000"/>
                </a:solidFill>
                <a:latin typeface="Open Sauce"/>
              </a:rPr>
              <a:t>Ejecutado en modo pasivo con la opción “-d 0”, se han extraido documentos en pdf de docuemntos internos de la organización.</a:t>
            </a:r>
          </a:p>
        </p:txBody>
      </p:sp>
      <p:sp>
        <p:nvSpPr>
          <p:cNvPr name="TextBox 15" id="15"/>
          <p:cNvSpPr txBox="true"/>
          <p:nvPr/>
        </p:nvSpPr>
        <p:spPr>
          <a:xfrm rot="0">
            <a:off x="4725823" y="142875"/>
            <a:ext cx="9555373" cy="1223005"/>
          </a:xfrm>
          <a:prstGeom prst="rect">
            <a:avLst/>
          </a:prstGeom>
        </p:spPr>
        <p:txBody>
          <a:bodyPr anchor="t" rtlCol="false" tIns="0" lIns="0" bIns="0" rIns="0">
            <a:spAutoFit/>
          </a:bodyPr>
          <a:lstStyle/>
          <a:p>
            <a:pPr algn="l">
              <a:lnSpc>
                <a:spcPts val="9269"/>
              </a:lnSpc>
            </a:pPr>
            <a:r>
              <a:rPr lang="en-US" sz="8999">
                <a:solidFill>
                  <a:srgbClr val="C20909"/>
                </a:solidFill>
                <a:latin typeface="DM Sans Bold"/>
              </a:rPr>
              <a:t>Informe Técnico</a:t>
            </a:r>
          </a:p>
        </p:txBody>
      </p:sp>
      <p:sp>
        <p:nvSpPr>
          <p:cNvPr name="TextBox 16" id="16"/>
          <p:cNvSpPr txBox="true"/>
          <p:nvPr/>
        </p:nvSpPr>
        <p:spPr>
          <a:xfrm rot="0">
            <a:off x="1881334" y="3463814"/>
            <a:ext cx="3990899"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PHOTON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75184" y="-2498173"/>
            <a:ext cx="7641673" cy="76416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48740" y="5546659"/>
            <a:ext cx="7641673" cy="76416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3807" y="8218884"/>
            <a:ext cx="1922810" cy="1922810"/>
          </a:xfrm>
          <a:custGeom>
            <a:avLst/>
            <a:gdLst/>
            <a:ahLst/>
            <a:cxnLst/>
            <a:rect r="r" b="b" t="t" l="l"/>
            <a:pathLst>
              <a:path h="1922810" w="1922810">
                <a:moveTo>
                  <a:pt x="1922810" y="0"/>
                </a:moveTo>
                <a:lnTo>
                  <a:pt x="0" y="0"/>
                </a:lnTo>
                <a:lnTo>
                  <a:pt x="0" y="1922811"/>
                </a:lnTo>
                <a:lnTo>
                  <a:pt x="1922810" y="1922811"/>
                </a:lnTo>
                <a:lnTo>
                  <a:pt x="19228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356548" y="8941141"/>
            <a:ext cx="634319" cy="63431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674302" y="834001"/>
            <a:ext cx="995274" cy="9952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7725520" y="-1441733"/>
            <a:ext cx="1627814" cy="3263788"/>
          </a:xfrm>
          <a:custGeom>
            <a:avLst/>
            <a:gdLst/>
            <a:ahLst/>
            <a:cxnLst/>
            <a:rect r="r" b="b" t="t" l="l"/>
            <a:pathLst>
              <a:path h="3263788" w="1627814">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6013121" y="8941141"/>
            <a:ext cx="1158818" cy="2317635"/>
          </a:xfrm>
          <a:custGeom>
            <a:avLst/>
            <a:gdLst/>
            <a:ahLst/>
            <a:cxnLst/>
            <a:rect r="r" b="b" t="t" l="l"/>
            <a:pathLst>
              <a:path h="2317635" w="1158818">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376334" y="2246378"/>
            <a:ext cx="10911666" cy="6857069"/>
          </a:xfrm>
          <a:custGeom>
            <a:avLst/>
            <a:gdLst/>
            <a:ahLst/>
            <a:cxnLst/>
            <a:rect r="r" b="b" t="t" l="l"/>
            <a:pathLst>
              <a:path h="6857069" w="10911666">
                <a:moveTo>
                  <a:pt x="0" y="0"/>
                </a:moveTo>
                <a:lnTo>
                  <a:pt x="10911666" y="0"/>
                </a:lnTo>
                <a:lnTo>
                  <a:pt x="10911666" y="6857069"/>
                </a:lnTo>
                <a:lnTo>
                  <a:pt x="0" y="6857069"/>
                </a:lnTo>
                <a:lnTo>
                  <a:pt x="0" y="0"/>
                </a:lnTo>
                <a:close/>
              </a:path>
            </a:pathLst>
          </a:custGeom>
          <a:blipFill>
            <a:blip r:embed="rId8"/>
            <a:stretch>
              <a:fillRect l="-12405" t="-13943" r="-12705" b="-6512"/>
            </a:stretch>
          </a:blipFill>
        </p:spPr>
      </p:sp>
      <p:sp>
        <p:nvSpPr>
          <p:cNvPr name="TextBox 18" id="18"/>
          <p:cNvSpPr txBox="true"/>
          <p:nvPr/>
        </p:nvSpPr>
        <p:spPr>
          <a:xfrm rot="0">
            <a:off x="829583" y="3518292"/>
            <a:ext cx="5731309" cy="1625208"/>
          </a:xfrm>
          <a:prstGeom prst="rect">
            <a:avLst/>
          </a:prstGeom>
        </p:spPr>
        <p:txBody>
          <a:bodyPr anchor="t" rtlCol="false" tIns="0" lIns="0" bIns="0" rIns="0">
            <a:spAutoFit/>
          </a:bodyPr>
          <a:lstStyle/>
          <a:p>
            <a:pPr algn="just" marL="0" indent="0" lvl="0">
              <a:lnSpc>
                <a:spcPts val="3290"/>
              </a:lnSpc>
              <a:spcBef>
                <a:spcPct val="0"/>
              </a:spcBef>
            </a:pPr>
            <a:r>
              <a:rPr lang="en-US" sz="2530">
                <a:solidFill>
                  <a:srgbClr val="000000"/>
                </a:solidFill>
                <a:latin typeface="Open Sauce"/>
              </a:rPr>
              <a:t>Herramienta usada parala extracción de metadatos de múltiples archivos de imagen, audio y video, pudiendo  leer y modificar los mismos.</a:t>
            </a:r>
          </a:p>
        </p:txBody>
      </p:sp>
      <p:sp>
        <p:nvSpPr>
          <p:cNvPr name="TextBox 19" id="19"/>
          <p:cNvSpPr txBox="true"/>
          <p:nvPr/>
        </p:nvSpPr>
        <p:spPr>
          <a:xfrm rot="0">
            <a:off x="829583" y="5305425"/>
            <a:ext cx="6322568" cy="286385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Open Sauce"/>
              </a:rPr>
              <a:t>Al analizar ciertos archivos de los extraídos mediante Photon, se han podido extraer datos sensibles como el nombre completo del productor y autor, el software usado para ello, las distintas fechas de creación y modificaciones y las ID de los documentos.</a:t>
            </a:r>
          </a:p>
        </p:txBody>
      </p:sp>
      <p:sp>
        <p:nvSpPr>
          <p:cNvPr name="TextBox 20" id="20"/>
          <p:cNvSpPr txBox="true"/>
          <p:nvPr/>
        </p:nvSpPr>
        <p:spPr>
          <a:xfrm rot="0">
            <a:off x="1678258" y="2611131"/>
            <a:ext cx="3990899" cy="735711"/>
          </a:xfrm>
          <a:prstGeom prst="rect">
            <a:avLst/>
          </a:prstGeom>
        </p:spPr>
        <p:txBody>
          <a:bodyPr anchor="t" rtlCol="false" tIns="0" lIns="0" bIns="0" rIns="0">
            <a:spAutoFit/>
          </a:bodyPr>
          <a:lstStyle/>
          <a:p>
            <a:pPr algn="l">
              <a:lnSpc>
                <a:spcPts val="5562"/>
              </a:lnSpc>
            </a:pPr>
            <a:r>
              <a:rPr lang="en-US" sz="5400">
                <a:solidFill>
                  <a:srgbClr val="062E64"/>
                </a:solidFill>
                <a:latin typeface="DM Sans Bold"/>
              </a:rPr>
              <a:t>EXIFTOOL</a:t>
            </a:r>
          </a:p>
        </p:txBody>
      </p:sp>
      <p:sp>
        <p:nvSpPr>
          <p:cNvPr name="TextBox 21" id="21"/>
          <p:cNvSpPr txBox="true"/>
          <p:nvPr/>
        </p:nvSpPr>
        <p:spPr>
          <a:xfrm rot="0">
            <a:off x="3776896" y="1040108"/>
            <a:ext cx="10071843" cy="1087121"/>
          </a:xfrm>
          <a:prstGeom prst="rect">
            <a:avLst/>
          </a:prstGeom>
        </p:spPr>
        <p:txBody>
          <a:bodyPr anchor="t" rtlCol="false" tIns="0" lIns="0" bIns="0" rIns="0">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DAGI7LSUxYM</dc:identifier>
  <dcterms:modified xsi:type="dcterms:W3CDTF">2011-08-01T06:04:30Z</dcterms:modified>
  <cp:revision>1</cp:revision>
  <dc:title>presentacion Reto Osint - S_3</dc:title>
</cp:coreProperties>
</file>